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2" r:id="rId5"/>
    <p:sldId id="260" r:id="rId6"/>
    <p:sldId id="263" r:id="rId7"/>
    <p:sldId id="261" r:id="rId8"/>
    <p:sldId id="266" r:id="rId9"/>
    <p:sldId id="267" r:id="rId10"/>
    <p:sldId id="268" r:id="rId11"/>
    <p:sldId id="269" r:id="rId12"/>
    <p:sldId id="264" r:id="rId13"/>
    <p:sldId id="265" r:id="rId14"/>
    <p:sldId id="270" r:id="rId15"/>
    <p:sldId id="25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C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0495"/>
  </p:normalViewPr>
  <p:slideViewPr>
    <p:cSldViewPr snapToGrid="0" snapToObjects="1">
      <p:cViewPr varScale="1">
        <p:scale>
          <a:sx n="77" d="100"/>
          <a:sy n="77" d="100"/>
        </p:scale>
        <p:origin x="1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43518-4B13-3044-ADA1-4259E1270F7F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92C71-96E4-DC4D-BB6B-203F496523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52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u="sng" dirty="0"/>
              <a:t>Epidemiologie</a:t>
            </a:r>
          </a:p>
          <a:p>
            <a:r>
              <a:rPr lang="de-DE" dirty="0"/>
              <a:t>Tumoren Männer: Prostata-CA &gt; </a:t>
            </a:r>
            <a:r>
              <a:rPr lang="de-DE" b="1" i="0" dirty="0"/>
              <a:t>Lungentumoren</a:t>
            </a:r>
            <a:r>
              <a:rPr lang="de-DE" dirty="0"/>
              <a:t> &gt; Darmtumoren</a:t>
            </a:r>
          </a:p>
          <a:p>
            <a:r>
              <a:rPr lang="de-DE" dirty="0"/>
              <a:t>Tumoren Frauen: Mamma-CA &gt; Darmtumoren &gt; </a:t>
            </a:r>
            <a:r>
              <a:rPr lang="de-DE" b="1" dirty="0"/>
              <a:t>Lungentumoren</a:t>
            </a:r>
          </a:p>
          <a:p>
            <a:endParaRPr lang="de-DE" dirty="0"/>
          </a:p>
          <a:p>
            <a:r>
              <a:rPr lang="de-DE" b="1" u="sng" dirty="0"/>
              <a:t>Ätiologie</a:t>
            </a:r>
          </a:p>
          <a:p>
            <a:r>
              <a:rPr lang="de-DE" dirty="0"/>
              <a:t>Passivrauchen erhöht Krebsrisiko 1,2 – 2-fach</a:t>
            </a:r>
          </a:p>
          <a:p>
            <a:r>
              <a:rPr lang="de-DE" b="1" dirty="0"/>
              <a:t>Feinstaubbelastung</a:t>
            </a:r>
            <a:r>
              <a:rPr lang="de-DE" dirty="0"/>
              <a:t> = Großstädte (nicht nur Nikotin)</a:t>
            </a:r>
          </a:p>
          <a:p>
            <a:endParaRPr lang="de-DE" dirty="0"/>
          </a:p>
          <a:p>
            <a:r>
              <a:rPr lang="de-DE" b="1" u="sng" dirty="0"/>
              <a:t>Klinik</a:t>
            </a:r>
          </a:p>
          <a:p>
            <a:r>
              <a:rPr lang="de-DE" dirty="0"/>
              <a:t>Oft keine typischen Frühsymptome</a:t>
            </a:r>
          </a:p>
          <a:p>
            <a:r>
              <a:rPr lang="de-DE" dirty="0"/>
              <a:t>Kollagenose-</a:t>
            </a:r>
            <a:r>
              <a:rPr lang="de-DE" dirty="0" err="1"/>
              <a:t>Vaskulitis</a:t>
            </a:r>
            <a:r>
              <a:rPr lang="de-DE" dirty="0"/>
              <a:t>-ähnliche Symptomatik; auch </a:t>
            </a:r>
            <a:r>
              <a:rPr lang="de-DE" dirty="0" err="1"/>
              <a:t>Dermatomyositis</a:t>
            </a:r>
            <a:r>
              <a:rPr lang="de-DE" dirty="0"/>
              <a:t> durch primäre Tumorerkrankung (NSCLC) möglich</a:t>
            </a:r>
          </a:p>
          <a:p>
            <a:r>
              <a:rPr lang="de-DE" dirty="0"/>
              <a:t>*Schmerzen durch Metastasen</a:t>
            </a:r>
          </a:p>
          <a:p>
            <a:r>
              <a:rPr lang="de-DE" dirty="0"/>
              <a:t>Fingerveränderungen: </a:t>
            </a:r>
            <a:r>
              <a:rPr lang="de-DE" dirty="0" err="1"/>
              <a:t>Clubbing</a:t>
            </a:r>
            <a:r>
              <a:rPr lang="de-DE" dirty="0"/>
              <a:t> </a:t>
            </a:r>
            <a:r>
              <a:rPr lang="de-DE" dirty="0" err="1"/>
              <a:t>fingers</a:t>
            </a:r>
            <a:r>
              <a:rPr lang="de-DE" dirty="0"/>
              <a:t> = </a:t>
            </a:r>
            <a:r>
              <a:rPr lang="de-DE" dirty="0" err="1"/>
              <a:t>Trommelschlägelfinger</a:t>
            </a:r>
            <a:r>
              <a:rPr lang="de-DE" dirty="0"/>
              <a:t> durch persistierende Hypoxie (erst sehr spät)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92C71-96E4-DC4D-BB6B-203F4965237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458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TPS: Tumor Proportion Score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92C71-96E4-DC4D-BB6B-203F4965237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952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TPS: Tumor Proportion Score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92C71-96E4-DC4D-BB6B-203F4965237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04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u="sng" dirty="0"/>
              <a:t>Stadien</a:t>
            </a:r>
          </a:p>
          <a:p>
            <a:r>
              <a:rPr lang="de-DE" dirty="0"/>
              <a:t>T1a 	&lt; 2cm</a:t>
            </a:r>
          </a:p>
          <a:p>
            <a:r>
              <a:rPr lang="de-DE" dirty="0"/>
              <a:t>T1b 	2-3cm</a:t>
            </a:r>
          </a:p>
          <a:p>
            <a:r>
              <a:rPr lang="de-DE" dirty="0"/>
              <a:t>T2 	&gt; 2 cm, Invasion der viszeralen Pleura</a:t>
            </a:r>
          </a:p>
          <a:p>
            <a:r>
              <a:rPr lang="de-DE" dirty="0"/>
              <a:t>T2a 	&gt; 3-5 cm</a:t>
            </a:r>
          </a:p>
          <a:p>
            <a:r>
              <a:rPr lang="de-DE" dirty="0"/>
              <a:t>T2b 	5-7 cm</a:t>
            </a:r>
          </a:p>
          <a:p>
            <a:r>
              <a:rPr lang="de-DE" dirty="0"/>
              <a:t>T3 	&gt; 7 cm mit Invasion angrenzender Strukturen oder &lt; 2 cm mit kompletter </a:t>
            </a:r>
            <a:r>
              <a:rPr lang="de-DE" dirty="0" err="1"/>
              <a:t>Atelektase</a:t>
            </a:r>
            <a:endParaRPr lang="de-DE" dirty="0"/>
          </a:p>
          <a:p>
            <a:r>
              <a:rPr lang="de-DE" dirty="0"/>
              <a:t>T4 	</a:t>
            </a:r>
            <a:r>
              <a:rPr lang="de-DE" dirty="0" err="1"/>
              <a:t>ipsilaterale</a:t>
            </a:r>
            <a:r>
              <a:rPr lang="de-DE" dirty="0"/>
              <a:t> Herde oder Invasion von Gefäßen, Wirbelkörpern, Herz, </a:t>
            </a:r>
            <a:r>
              <a:rPr lang="de-DE" dirty="0" err="1"/>
              <a:t>Mediastinum</a:t>
            </a:r>
            <a:r>
              <a:rPr lang="de-DE" dirty="0"/>
              <a:t>, Trachea, Ösophagus</a:t>
            </a:r>
          </a:p>
          <a:p>
            <a:endParaRPr lang="de-DE" dirty="0"/>
          </a:p>
          <a:p>
            <a:r>
              <a:rPr lang="de-DE" dirty="0"/>
              <a:t>N1 	</a:t>
            </a:r>
            <a:r>
              <a:rPr lang="de-DE" dirty="0" err="1"/>
              <a:t>ipsilateral</a:t>
            </a:r>
            <a:r>
              <a:rPr lang="de-DE" dirty="0"/>
              <a:t>, </a:t>
            </a:r>
            <a:r>
              <a:rPr lang="de-DE" dirty="0" err="1"/>
              <a:t>peribronchial</a:t>
            </a:r>
            <a:r>
              <a:rPr lang="de-DE" dirty="0"/>
              <a:t>/</a:t>
            </a:r>
            <a:r>
              <a:rPr lang="de-DE" dirty="0" err="1"/>
              <a:t>hilär</a:t>
            </a:r>
            <a:endParaRPr lang="de-DE" dirty="0"/>
          </a:p>
          <a:p>
            <a:r>
              <a:rPr lang="de-DE" dirty="0"/>
              <a:t>N2 	</a:t>
            </a:r>
            <a:r>
              <a:rPr lang="de-DE" dirty="0" err="1"/>
              <a:t>ipsilateral</a:t>
            </a:r>
            <a:r>
              <a:rPr lang="de-DE" dirty="0"/>
              <a:t>, mediastinal/</a:t>
            </a:r>
            <a:r>
              <a:rPr lang="de-DE" dirty="0" err="1"/>
              <a:t>subkarinal</a:t>
            </a:r>
            <a:endParaRPr lang="de-DE" dirty="0"/>
          </a:p>
          <a:p>
            <a:r>
              <a:rPr lang="de-DE" dirty="0"/>
              <a:t>N3 	kontralateral-pulmonal</a:t>
            </a:r>
          </a:p>
          <a:p>
            <a:endParaRPr lang="de-DE" dirty="0"/>
          </a:p>
          <a:p>
            <a:r>
              <a:rPr lang="de-DE" dirty="0"/>
              <a:t>M1a 	kontralaterale, separate Herde, </a:t>
            </a:r>
            <a:r>
              <a:rPr lang="de-DE" dirty="0" err="1"/>
              <a:t>Pleurametastasen</a:t>
            </a:r>
            <a:r>
              <a:rPr lang="de-DE" dirty="0"/>
              <a:t>, maligner Pleura/</a:t>
            </a:r>
            <a:r>
              <a:rPr lang="de-DE" dirty="0" err="1"/>
              <a:t>Perikarderguss</a:t>
            </a:r>
            <a:endParaRPr lang="de-DE" dirty="0"/>
          </a:p>
          <a:p>
            <a:r>
              <a:rPr lang="de-DE" dirty="0"/>
              <a:t>M1b 	Fernmetastasen (solitäre Fernmetastasen in Nebennieren, ZNS, Lunge, Leber, Knochen)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92C71-96E4-DC4D-BB6B-203F4965237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90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u="sng" dirty="0"/>
              <a:t>Klinische </a:t>
            </a:r>
            <a:r>
              <a:rPr lang="de-DE" b="1" u="sng" dirty="0" err="1"/>
              <a:t>Stadieneinteilung</a:t>
            </a:r>
            <a:endParaRPr lang="de-DE" b="1" u="sng" dirty="0"/>
          </a:p>
          <a:p>
            <a:r>
              <a:rPr lang="de-DE" dirty="0"/>
              <a:t>Kurative Zielsetzung teilweise bis ins metastasierte Stadium IV (OMD – </a:t>
            </a:r>
            <a:r>
              <a:rPr lang="de-DE" dirty="0" err="1"/>
              <a:t>oligometastatic</a:t>
            </a:r>
            <a:r>
              <a:rPr lang="de-DE" dirty="0"/>
              <a:t> </a:t>
            </a:r>
            <a:r>
              <a:rPr lang="de-DE" dirty="0" err="1"/>
              <a:t>disease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b="1" u="sng" dirty="0"/>
              <a:t>Verfassung des Patienten</a:t>
            </a:r>
          </a:p>
          <a:p>
            <a:r>
              <a:rPr lang="de-DE" dirty="0"/>
              <a:t>DLCO (Diffusionskapazität der Lunge) als Maß für die Suffizienz des Gasaustauschs</a:t>
            </a:r>
          </a:p>
          <a:p>
            <a:endParaRPr lang="de-DE" dirty="0"/>
          </a:p>
          <a:p>
            <a:r>
              <a:rPr lang="de-DE" b="1" u="sng" dirty="0"/>
              <a:t>Komorbiditäten</a:t>
            </a:r>
          </a:p>
          <a:p>
            <a:r>
              <a:rPr lang="de-DE" dirty="0"/>
              <a:t>ACC - American College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Cardiology</a:t>
            </a:r>
            <a:endParaRPr lang="de-DE" dirty="0"/>
          </a:p>
          <a:p>
            <a:r>
              <a:rPr lang="de-DE" dirty="0"/>
              <a:t>AHA – American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Association</a:t>
            </a:r>
            <a:endParaRPr lang="de-DE" dirty="0"/>
          </a:p>
          <a:p>
            <a:r>
              <a:rPr lang="de-DE" dirty="0"/>
              <a:t>ERS – </a:t>
            </a:r>
            <a:r>
              <a:rPr lang="de-DE" dirty="0" err="1"/>
              <a:t>Eureopean</a:t>
            </a:r>
            <a:r>
              <a:rPr lang="de-DE" dirty="0"/>
              <a:t> </a:t>
            </a:r>
            <a:r>
              <a:rPr lang="de-DE" dirty="0" err="1"/>
              <a:t>Respiratory</a:t>
            </a:r>
            <a:r>
              <a:rPr lang="de-DE" dirty="0"/>
              <a:t> Society</a:t>
            </a:r>
          </a:p>
          <a:p>
            <a:r>
              <a:rPr lang="de-DE" dirty="0"/>
              <a:t>ESTS – European Society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Thoracic</a:t>
            </a:r>
            <a:r>
              <a:rPr lang="de-DE" dirty="0"/>
              <a:t> </a:t>
            </a:r>
            <a:r>
              <a:rPr lang="de-DE" dirty="0" err="1"/>
              <a:t>Surgeons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92C71-96E4-DC4D-BB6B-203F4965237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669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OMD (</a:t>
            </a:r>
            <a:r>
              <a:rPr lang="de-DE" dirty="0" err="1"/>
              <a:t>oligometastatische</a:t>
            </a:r>
            <a:r>
              <a:rPr lang="de-DE" dirty="0"/>
              <a:t> Erkrankung) – solitäre oder weniger als 3 Organmetastasen</a:t>
            </a:r>
          </a:p>
          <a:p>
            <a:endParaRPr lang="de-DE" dirty="0"/>
          </a:p>
          <a:p>
            <a:r>
              <a:rPr lang="de-DE" dirty="0"/>
              <a:t>(Radiochemotherapie: </a:t>
            </a:r>
            <a:r>
              <a:rPr lang="de-DE" dirty="0" err="1"/>
              <a:t>Carboplatin</a:t>
            </a:r>
            <a:r>
              <a:rPr lang="de-DE" dirty="0"/>
              <a:t> + </a:t>
            </a:r>
            <a:r>
              <a:rPr lang="de-DE" dirty="0" err="1"/>
              <a:t>Durvalumab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92C71-96E4-DC4D-BB6B-203F4965237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737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TPS – Tumor Proportion Score: Testung der Expression von Programmed-Death-Ligand1 (PD-L1) auf den Tumorzellen (</a:t>
            </a:r>
            <a:r>
              <a:rPr lang="de-DE" dirty="0" err="1"/>
              <a:t>Effektormolekül</a:t>
            </a:r>
            <a:r>
              <a:rPr lang="de-DE" dirty="0"/>
              <a:t> = </a:t>
            </a:r>
            <a:r>
              <a:rPr lang="de-DE" dirty="0" err="1"/>
              <a:t>Programmed</a:t>
            </a:r>
            <a:r>
              <a:rPr lang="de-DE" dirty="0"/>
              <a:t> </a:t>
            </a:r>
            <a:r>
              <a:rPr lang="de-DE" dirty="0" err="1"/>
              <a:t>death</a:t>
            </a:r>
            <a:r>
              <a:rPr lang="de-DE" dirty="0"/>
              <a:t> 1 </a:t>
            </a:r>
            <a:r>
              <a:rPr lang="de-DE" dirty="0" err="1"/>
              <a:t>Receptor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92C71-96E4-DC4D-BB6B-203F4965237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896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u="sng" dirty="0"/>
              <a:t>EGFR-Mutationen</a:t>
            </a:r>
          </a:p>
          <a:p>
            <a:r>
              <a:rPr lang="de-DE" dirty="0"/>
              <a:t>Medianes Überleben mit EGFR-TKI ca. 30 M </a:t>
            </a:r>
            <a:r>
              <a:rPr lang="de-DE" dirty="0" err="1"/>
              <a:t>ggü</a:t>
            </a:r>
            <a:r>
              <a:rPr lang="de-DE" dirty="0"/>
              <a:t>. Chemotherapie ca. 10 M)</a:t>
            </a:r>
          </a:p>
          <a:p>
            <a:r>
              <a:rPr lang="de-DE" dirty="0"/>
              <a:t>(</a:t>
            </a:r>
            <a:r>
              <a:rPr lang="de-DE" dirty="0" err="1"/>
              <a:t>Douillard</a:t>
            </a:r>
            <a:r>
              <a:rPr lang="de-DE" dirty="0"/>
              <a:t> et al.) Kombination EGFR-I + VEGF-I (</a:t>
            </a:r>
            <a:r>
              <a:rPr lang="de-DE" dirty="0" err="1"/>
              <a:t>vascular</a:t>
            </a:r>
            <a:r>
              <a:rPr lang="de-DE" dirty="0"/>
              <a:t> </a:t>
            </a:r>
            <a:r>
              <a:rPr lang="de-DE" dirty="0" err="1"/>
              <a:t>epithelial</a:t>
            </a:r>
            <a:r>
              <a:rPr lang="de-DE" dirty="0"/>
              <a:t> </a:t>
            </a:r>
            <a:r>
              <a:rPr lang="de-DE" dirty="0" err="1"/>
              <a:t>growth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) PFÜ 3,5 – 7 M verlängert</a:t>
            </a:r>
          </a:p>
          <a:p>
            <a:endParaRPr lang="de-DE" dirty="0"/>
          </a:p>
          <a:p>
            <a:r>
              <a:rPr lang="de-DE" b="1" u="sng" dirty="0" err="1"/>
              <a:t>Deletion</a:t>
            </a:r>
            <a:r>
              <a:rPr lang="de-DE" b="1" u="sng" dirty="0"/>
              <a:t> </a:t>
            </a:r>
            <a:r>
              <a:rPr lang="de-DE" b="1" u="sng" dirty="0" err="1"/>
              <a:t>Exon</a:t>
            </a:r>
            <a:r>
              <a:rPr lang="de-DE" b="1" u="sng" dirty="0"/>
              <a:t> 19</a:t>
            </a:r>
          </a:p>
          <a:p>
            <a:r>
              <a:rPr lang="de-DE" dirty="0" err="1"/>
              <a:t>Afatinib</a:t>
            </a:r>
            <a:r>
              <a:rPr lang="de-DE" dirty="0"/>
              <a:t> vs. Chemotherapie (Platin) – mediane Gesamtüberlebenszeit 12 M verlängert</a:t>
            </a:r>
          </a:p>
          <a:p>
            <a:r>
              <a:rPr lang="de-DE" dirty="0"/>
              <a:t>FLAURA-Studie: </a:t>
            </a:r>
            <a:r>
              <a:rPr lang="de-DE" dirty="0" err="1"/>
              <a:t>Osimertinib</a:t>
            </a:r>
            <a:r>
              <a:rPr lang="de-DE" dirty="0"/>
              <a:t> verlängert PFÜ </a:t>
            </a:r>
            <a:r>
              <a:rPr lang="de-DE" dirty="0" err="1"/>
              <a:t>ggü</a:t>
            </a:r>
            <a:r>
              <a:rPr lang="de-DE" dirty="0"/>
              <a:t>. </a:t>
            </a:r>
            <a:r>
              <a:rPr lang="de-DE" dirty="0" err="1"/>
              <a:t>Erlotinib</a:t>
            </a:r>
            <a:r>
              <a:rPr lang="de-DE" dirty="0"/>
              <a:t>/</a:t>
            </a:r>
            <a:r>
              <a:rPr lang="de-DE" dirty="0" err="1"/>
              <a:t>Gefitinib</a:t>
            </a:r>
            <a:r>
              <a:rPr lang="de-DE" dirty="0"/>
              <a:t> um ca. 9 M und Gesamtüberleben um 7 M auf ca. 39 M</a:t>
            </a:r>
          </a:p>
          <a:p>
            <a:endParaRPr lang="de-DE" dirty="0"/>
          </a:p>
          <a:p>
            <a:r>
              <a:rPr lang="de-DE" b="1" u="sng" dirty="0"/>
              <a:t>Mutation L858R (</a:t>
            </a:r>
            <a:r>
              <a:rPr lang="de-DE" b="1" u="sng" dirty="0" err="1"/>
              <a:t>Exon</a:t>
            </a:r>
            <a:r>
              <a:rPr lang="de-DE" b="1" u="sng" dirty="0"/>
              <a:t> 21)</a:t>
            </a:r>
          </a:p>
          <a:p>
            <a:r>
              <a:rPr lang="de-DE" dirty="0"/>
              <a:t>TKI-Therapie führt zu etwa 40-70%-</a:t>
            </a:r>
            <a:r>
              <a:rPr lang="de-DE" dirty="0" err="1"/>
              <a:t>iger</a:t>
            </a:r>
            <a:r>
              <a:rPr lang="de-DE" dirty="0"/>
              <a:t> Remission und längerem PFÜ sowie Gesamtüberleben </a:t>
            </a:r>
            <a:r>
              <a:rPr lang="de-DE" dirty="0" err="1"/>
              <a:t>ggü</a:t>
            </a:r>
            <a:r>
              <a:rPr lang="de-DE" dirty="0"/>
              <a:t>. platinhaltiger Chemotherapie</a:t>
            </a:r>
          </a:p>
          <a:p>
            <a:r>
              <a:rPr lang="de-DE" dirty="0"/>
              <a:t>FLAURA-Studie: Verlängerung der PFÜ um ca. 5 M </a:t>
            </a:r>
            <a:r>
              <a:rPr lang="de-DE" dirty="0" err="1"/>
              <a:t>ggü</a:t>
            </a:r>
            <a:r>
              <a:rPr lang="de-DE" dirty="0"/>
              <a:t> </a:t>
            </a:r>
            <a:r>
              <a:rPr lang="de-DE" dirty="0" err="1"/>
              <a:t>Erlotinib</a:t>
            </a:r>
            <a:r>
              <a:rPr lang="de-DE" dirty="0"/>
              <a:t>/</a:t>
            </a:r>
            <a:r>
              <a:rPr lang="de-DE" dirty="0" err="1"/>
              <a:t>Gefitinib</a:t>
            </a:r>
            <a:endParaRPr lang="de-DE" dirty="0"/>
          </a:p>
          <a:p>
            <a:r>
              <a:rPr lang="de-DE" dirty="0"/>
              <a:t>ARCHER 1500-Studie: </a:t>
            </a:r>
            <a:r>
              <a:rPr lang="de-DE" dirty="0" err="1"/>
              <a:t>Dacomitinib</a:t>
            </a:r>
            <a:r>
              <a:rPr lang="de-DE" dirty="0"/>
              <a:t> vs. </a:t>
            </a:r>
            <a:r>
              <a:rPr lang="de-DE" dirty="0" err="1"/>
              <a:t>Gefitinib</a:t>
            </a:r>
            <a:r>
              <a:rPr lang="de-DE" dirty="0"/>
              <a:t> – längere PFÜ 5,5 M und längeres Gesamtüberleben um 7 M</a:t>
            </a:r>
          </a:p>
          <a:p>
            <a:endParaRPr lang="de-DE" dirty="0"/>
          </a:p>
          <a:p>
            <a:r>
              <a:rPr lang="de-DE" b="1" u="sng" dirty="0"/>
              <a:t>Mutation T790M (</a:t>
            </a:r>
            <a:r>
              <a:rPr lang="de-DE" b="1" u="sng" dirty="0" err="1"/>
              <a:t>Exon</a:t>
            </a:r>
            <a:r>
              <a:rPr lang="de-DE" b="1" u="sng" dirty="0"/>
              <a:t> 20)</a:t>
            </a:r>
          </a:p>
          <a:p>
            <a:r>
              <a:rPr lang="de-DE" dirty="0"/>
              <a:t>Mutation in T790M primär sehr selten, jedoch bei Resistenzentwicklung bei ca. 60 % der Patienten vorliegend</a:t>
            </a:r>
          </a:p>
          <a:p>
            <a:r>
              <a:rPr lang="de-DE" dirty="0"/>
              <a:t>Erneute Testung bei Resistenzentwicklung empfohlen (liquid </a:t>
            </a:r>
            <a:r>
              <a:rPr lang="de-DE" dirty="0" err="1"/>
              <a:t>biopsy</a:t>
            </a:r>
            <a:r>
              <a:rPr lang="de-DE" dirty="0"/>
              <a:t> oder Gewebeprobe)</a:t>
            </a:r>
          </a:p>
          <a:p>
            <a:r>
              <a:rPr lang="de-DE" dirty="0" err="1"/>
              <a:t>Osimertinib</a:t>
            </a:r>
            <a:r>
              <a:rPr lang="de-DE" dirty="0"/>
              <a:t> (3. Generation) erzielt bei primärer oder sekundärer Mutation Remissionsraten 65 - 70 %</a:t>
            </a:r>
          </a:p>
          <a:p>
            <a:endParaRPr lang="de-DE" dirty="0"/>
          </a:p>
          <a:p>
            <a:r>
              <a:rPr lang="de-DE" b="1" u="sng" dirty="0"/>
              <a:t>Insertion </a:t>
            </a:r>
            <a:r>
              <a:rPr lang="de-DE" b="1" u="sng" dirty="0" err="1"/>
              <a:t>Exon</a:t>
            </a:r>
            <a:r>
              <a:rPr lang="de-DE" b="1" u="sng" dirty="0"/>
              <a:t> 20</a:t>
            </a:r>
          </a:p>
          <a:p>
            <a:r>
              <a:rPr lang="de-DE" dirty="0"/>
              <a:t>Studien zeigten Wirksamkeit von </a:t>
            </a:r>
            <a:r>
              <a:rPr lang="de-DE" dirty="0" err="1"/>
              <a:t>Mobocertinib</a:t>
            </a:r>
            <a:r>
              <a:rPr lang="de-DE" dirty="0"/>
              <a:t> o. </a:t>
            </a:r>
            <a:r>
              <a:rPr lang="de-DE" dirty="0" err="1"/>
              <a:t>Amivantanab</a:t>
            </a:r>
            <a:r>
              <a:rPr lang="de-DE" dirty="0"/>
              <a:t> (keine Zulassung)</a:t>
            </a:r>
          </a:p>
          <a:p>
            <a:r>
              <a:rPr lang="de-DE" dirty="0"/>
              <a:t>Behandlung wie bei </a:t>
            </a:r>
            <a:r>
              <a:rPr lang="de-DE" dirty="0" err="1"/>
              <a:t>Wildtyp</a:t>
            </a:r>
            <a:r>
              <a:rPr lang="de-DE" dirty="0"/>
              <a:t> empfohlen (kommt noch)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TKI: wirksamer und nebenwirkungsarmer als platinhaltige Chemotherapie. Remissionsrate von 50 – 80 %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92C71-96E4-DC4D-BB6B-203F4965237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971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u="sng" dirty="0"/>
              <a:t>ALK-Translokationen</a:t>
            </a:r>
          </a:p>
          <a:p>
            <a:r>
              <a:rPr lang="de-DE" dirty="0" err="1"/>
              <a:t>Alectinib</a:t>
            </a:r>
            <a:r>
              <a:rPr lang="de-DE" dirty="0"/>
              <a:t> hat im Vergleich mit </a:t>
            </a:r>
            <a:r>
              <a:rPr lang="de-DE" dirty="0" err="1"/>
              <a:t>Crizotinib</a:t>
            </a:r>
            <a:r>
              <a:rPr lang="de-DE" dirty="0"/>
              <a:t> längeres PFÜ und zeigt ein geringeres Auftreten von ZNS-Metastasen. Gesamtüberleben gleich</a:t>
            </a:r>
          </a:p>
          <a:p>
            <a:r>
              <a:rPr lang="de-DE" dirty="0"/>
              <a:t>ALTA-L1-Studie: </a:t>
            </a:r>
            <a:r>
              <a:rPr lang="de-DE" dirty="0" err="1"/>
              <a:t>Brigatinib</a:t>
            </a:r>
            <a:r>
              <a:rPr lang="de-DE" dirty="0"/>
              <a:t> zeigt </a:t>
            </a:r>
            <a:r>
              <a:rPr lang="de-DE" dirty="0" err="1"/>
              <a:t>ggü</a:t>
            </a:r>
            <a:r>
              <a:rPr lang="de-DE" dirty="0"/>
              <a:t>. </a:t>
            </a:r>
            <a:r>
              <a:rPr lang="de-DE" dirty="0" err="1"/>
              <a:t>Crizotinib</a:t>
            </a:r>
            <a:r>
              <a:rPr lang="de-DE" dirty="0"/>
              <a:t> höhere Remissionsrate und Verlängerung der PFÜ</a:t>
            </a:r>
          </a:p>
          <a:p>
            <a:r>
              <a:rPr lang="de-DE" dirty="0"/>
              <a:t>Generell höheres PFÜ, Remissionsrate und Gesamtüberleben der TKI </a:t>
            </a:r>
            <a:r>
              <a:rPr lang="de-DE" dirty="0" err="1"/>
              <a:t>ggü</a:t>
            </a:r>
            <a:r>
              <a:rPr lang="de-DE" dirty="0"/>
              <a:t>. platinhaltiger CTX</a:t>
            </a:r>
          </a:p>
          <a:p>
            <a:r>
              <a:rPr lang="de-DE" dirty="0" err="1"/>
              <a:t>Surveilance</a:t>
            </a:r>
            <a:r>
              <a:rPr lang="de-DE" dirty="0"/>
              <a:t>: ALK-positive NSCLC neigen gehäuft zu ZNS-Tumoren, </a:t>
            </a:r>
            <a:r>
              <a:rPr lang="de-DE" dirty="0" err="1"/>
              <a:t>cCT</a:t>
            </a:r>
            <a:r>
              <a:rPr lang="de-DE" dirty="0"/>
              <a:t>-Indikation frühzeitig stellen</a:t>
            </a:r>
          </a:p>
          <a:p>
            <a:endParaRPr lang="de-DE" dirty="0"/>
          </a:p>
          <a:p>
            <a:r>
              <a:rPr lang="de-DE" b="1" u="sng" dirty="0"/>
              <a:t>ROS1-Translokationen</a:t>
            </a:r>
          </a:p>
          <a:p>
            <a:r>
              <a:rPr lang="de-DE" dirty="0"/>
              <a:t>Erstlinientherapie: </a:t>
            </a:r>
            <a:r>
              <a:rPr lang="de-DE" dirty="0" err="1"/>
              <a:t>Crizotinib</a:t>
            </a:r>
            <a:r>
              <a:rPr lang="de-DE" dirty="0"/>
              <a:t> (PFÜ etwa 18 M, Remission ca. 70 %) &amp; </a:t>
            </a:r>
            <a:r>
              <a:rPr lang="de-DE" dirty="0" err="1"/>
              <a:t>Entrcitinib</a:t>
            </a:r>
            <a:r>
              <a:rPr lang="de-DE" dirty="0"/>
              <a:t> (PFÜ 17 M)</a:t>
            </a:r>
          </a:p>
          <a:p>
            <a:r>
              <a:rPr lang="de-DE" dirty="0"/>
              <a:t>Reserve (off-label, keine Zulassung): </a:t>
            </a:r>
            <a:r>
              <a:rPr lang="de-DE" dirty="0" err="1"/>
              <a:t>Ceritinib</a:t>
            </a:r>
            <a:r>
              <a:rPr lang="de-DE" dirty="0"/>
              <a:t>, </a:t>
            </a:r>
            <a:r>
              <a:rPr lang="de-DE" dirty="0" err="1"/>
              <a:t>Cabozantinib</a:t>
            </a:r>
            <a:endParaRPr lang="de-DE" dirty="0"/>
          </a:p>
          <a:p>
            <a:endParaRPr lang="de-DE" dirty="0"/>
          </a:p>
          <a:p>
            <a:r>
              <a:rPr lang="de-DE" b="1" u="sng" dirty="0"/>
              <a:t>BRAF V600E-Mutationen</a:t>
            </a:r>
          </a:p>
          <a:p>
            <a:r>
              <a:rPr lang="de-DE" dirty="0" err="1"/>
              <a:t>Dabrafenib</a:t>
            </a:r>
            <a:r>
              <a:rPr lang="de-DE" dirty="0"/>
              <a:t> (BRAF-I) + </a:t>
            </a:r>
            <a:r>
              <a:rPr lang="de-DE" dirty="0" err="1"/>
              <a:t>Trametinib</a:t>
            </a:r>
            <a:r>
              <a:rPr lang="de-DE" dirty="0"/>
              <a:t> (MEK-I = hemmt MAP-</a:t>
            </a:r>
            <a:r>
              <a:rPr lang="de-DE" dirty="0" err="1"/>
              <a:t>Kinase</a:t>
            </a:r>
            <a:r>
              <a:rPr lang="de-DE" dirty="0"/>
              <a:t> 1 = </a:t>
            </a:r>
            <a:r>
              <a:rPr lang="de-DE" dirty="0" err="1"/>
              <a:t>Proteinkinaseinhibitor</a:t>
            </a:r>
            <a:r>
              <a:rPr lang="de-DE" dirty="0"/>
              <a:t>) – Remissionsrate 64 % und Gesamtüberleben 24 M</a:t>
            </a:r>
          </a:p>
          <a:p>
            <a:r>
              <a:rPr lang="de-DE" dirty="0"/>
              <a:t>Chemotherapie liegt mit Remissionsrate ebenfalls um 63 %, jedoch mit höherem Nebenwirkungsprofil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92C71-96E4-DC4D-BB6B-203F4965237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175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u="sng" dirty="0"/>
              <a:t>NTRK-Translokation</a:t>
            </a:r>
          </a:p>
          <a:p>
            <a:r>
              <a:rPr lang="de-DE" dirty="0"/>
              <a:t>Studien: </a:t>
            </a:r>
            <a:r>
              <a:rPr lang="de-DE" dirty="0" err="1"/>
              <a:t>Larotrectinib</a:t>
            </a:r>
            <a:r>
              <a:rPr lang="de-DE" dirty="0"/>
              <a:t> (2019) &amp; </a:t>
            </a:r>
            <a:r>
              <a:rPr lang="de-DE" dirty="0" err="1"/>
              <a:t>Entrecitinib</a:t>
            </a:r>
            <a:r>
              <a:rPr lang="de-DE" dirty="0"/>
              <a:t> (2020) nachhaltige Remission (CAVE! </a:t>
            </a:r>
            <a:r>
              <a:rPr lang="de-DE" dirty="0" err="1"/>
              <a:t>Representativität</a:t>
            </a:r>
            <a:r>
              <a:rPr lang="de-DE" dirty="0"/>
              <a:t> bei geringer Anzahl an Studienteilnehmern)</a:t>
            </a:r>
          </a:p>
          <a:p>
            <a:r>
              <a:rPr lang="de-DE" dirty="0"/>
              <a:t>Behandlung aufgrund der Seltenheit studienbegleitet in Spezialzentren empfohlen</a:t>
            </a:r>
          </a:p>
          <a:p>
            <a:endParaRPr lang="de-DE" dirty="0"/>
          </a:p>
          <a:p>
            <a:r>
              <a:rPr lang="de-DE" b="1" u="sng" dirty="0"/>
              <a:t>RET-Alterationen</a:t>
            </a:r>
          </a:p>
          <a:p>
            <a:r>
              <a:rPr lang="de-DE" b="0" dirty="0" err="1"/>
              <a:t>Selpercatinib</a:t>
            </a:r>
            <a:r>
              <a:rPr lang="de-DE" b="0" dirty="0"/>
              <a:t> (EMA 02/2021) – Remission von 85 %</a:t>
            </a:r>
          </a:p>
          <a:p>
            <a:r>
              <a:rPr lang="de-DE" b="0" dirty="0"/>
              <a:t>Alternativ </a:t>
            </a:r>
            <a:r>
              <a:rPr lang="de-DE" b="0" dirty="0" err="1"/>
              <a:t>Pralsetinib</a:t>
            </a:r>
            <a:r>
              <a:rPr lang="de-DE" b="0" dirty="0"/>
              <a:t> (off-label, keine EMA-Zulassung) – Remissionsrate von 70 %</a:t>
            </a:r>
          </a:p>
          <a:p>
            <a:r>
              <a:rPr lang="de-DE" b="0" dirty="0" err="1"/>
              <a:t>Cisplatin</a:t>
            </a:r>
            <a:r>
              <a:rPr lang="de-DE" b="0" dirty="0"/>
              <a:t> erreicht 57 % Remission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92C71-96E4-DC4D-BB6B-203F4965237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327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92C71-96E4-DC4D-BB6B-203F4965237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92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63200-9868-3F40-AFAB-2AE6D4DBF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A1F1B7-4CF0-4545-B21F-9EDAB3E9B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EA846D-459E-5345-97D8-9BCB24798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5F5B-1D17-9743-B085-07DF36FDDA4E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37E86E-8F1A-FA40-B974-9C23C4C8F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ABD25F-CE0B-7E4C-B910-19B773D1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9EEF-1E4F-7A4A-BC7C-6A300F63D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51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8630AE-3D63-A542-B8A7-930BAE76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36E5AEC-3941-2B43-9B72-0B321BAE2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553953-45D0-8A4D-8947-FC7CF3BC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5F5B-1D17-9743-B085-07DF36FDDA4E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E34EB4-976B-0A41-9ED4-4BAEC501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213D4C-96A0-8044-B3D2-C08F28B99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9EEF-1E4F-7A4A-BC7C-6A300F63D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628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810E55F-4FB3-6942-B913-77ABDA7A1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13811C5-2A69-A948-AAAE-6C13CF9B7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74C679-834C-DD4D-A12B-65F3E51AA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5F5B-1D17-9743-B085-07DF36FDDA4E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311946-5D09-8F48-883F-766C29DD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05A144-1548-A646-BEA9-E1FD9A4C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9EEF-1E4F-7A4A-BC7C-6A300F63D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55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61D95-BD6E-FC4D-A623-5E7AE1D9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A9D719-15DF-5440-9E24-B6CA5E6FB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2A84EC-CA1B-E348-909D-C2C4539A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5F5B-1D17-9743-B085-07DF36FDDA4E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99BDD9-9EC3-2946-9895-1C946AE1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7F6A11-1ED4-EB4F-83CF-7161EE5A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9EEF-1E4F-7A4A-BC7C-6A300F63D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61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82BD7C-455E-0748-95DD-702FE510C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9990C8-F980-1D48-A5A5-8BABD5C09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0C9F08-AB2C-5E41-B64A-9F2B0CA8D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5F5B-1D17-9743-B085-07DF36FDDA4E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149BCF-2E8B-1F4D-871B-4440A9FE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47048D-4D4B-DF44-9AE9-63903F45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9EEF-1E4F-7A4A-BC7C-6A300F63D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98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47F749-0AA3-164C-8618-242C308CF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7B5AFE-9C77-A549-8C9E-AF80357F1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CCBC3E-F2FC-C141-95F0-DFEAF7742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44AB11-4464-1A4C-9721-845DA53B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5F5B-1D17-9743-B085-07DF36FDDA4E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009AF7-28B1-1D44-AD9B-2F3F062C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9A8E90-2002-F449-A2E1-83280012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9EEF-1E4F-7A4A-BC7C-6A300F63D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73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E07D8-1FE1-5B42-A43D-D4A07D6F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B6D774-AD45-A54D-B4D2-D6D45917C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AE3F186-7DEC-7940-A510-1688D0BA4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935C550-6A19-4F44-A9A9-C62268AF2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6E8AE83-9FA8-AF47-A7BA-66FB8E501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C53BF21-428F-9846-9D84-44EB6A434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5F5B-1D17-9743-B085-07DF36FDDA4E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F6209AC-9E59-2345-BFA7-E352EB53F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11A8F6F-B2B7-FB4C-B5B3-5488ACC4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9EEF-1E4F-7A4A-BC7C-6A300F63D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35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3E4A89-DFF4-2443-BACA-08511EBA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F08B3FD-7ADA-824E-BA2D-E6DA606B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5F5B-1D17-9743-B085-07DF36FDDA4E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63C19C-6F6C-134C-8958-CB9DD02C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45231B-6CDC-4549-8BD0-EEB25222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9EEF-1E4F-7A4A-BC7C-6A300F63D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64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AAB99CF-7288-5F41-BD55-9F8E8F82A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5F5B-1D17-9743-B085-07DF36FDDA4E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1C7F0AB-8D2B-A643-93F6-691FA19F9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241997-EBA3-7042-811C-914DFEC42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9EEF-1E4F-7A4A-BC7C-6A300F63D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28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3E204-EE19-2043-8047-A607D7217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EE70F7-28EE-0246-8AAA-DA8BDF68B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DE28C6-5AAB-8141-808E-703E59FF8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9CA7F4-ACDA-F141-964B-3563B2389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5F5B-1D17-9743-B085-07DF36FDDA4E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F02EA5-C686-1746-9153-591F6069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29878F-1A49-2845-9F97-B1E4456D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9EEF-1E4F-7A4A-BC7C-6A300F63D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53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D1A4F-981E-8040-8026-D58CF171F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98A2B5E-2685-A547-97C2-A5EC88925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A35674-6E79-B94B-ACC1-C854CC688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191E80-B799-F945-80AA-970DA421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5F5B-1D17-9743-B085-07DF36FDDA4E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A9A269-94A3-8447-AE6E-2EC596263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3DC94E-499F-1A40-8261-43D017CF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9EEF-1E4F-7A4A-BC7C-6A300F63D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02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3B65E48-24FB-FE4E-879B-C23A76C57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FB2B8A-E215-0345-8EAC-E0EDFB85D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3A04D9-BD69-914E-A258-3BE83195C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E5F5B-1D17-9743-B085-07DF36FDDA4E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C79B72-400C-5D4B-8056-1A359257D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55CB4F-FB8C-0943-816C-83F1CCE69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B9EEF-1E4F-7A4A-BC7C-6A300F63D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13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onkopedia.de/" TargetMode="Externa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7899F-E856-4F49-8685-DE3873B58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567" y="2793632"/>
            <a:ext cx="6770211" cy="1385325"/>
          </a:xfrm>
        </p:spPr>
        <p:txBody>
          <a:bodyPr>
            <a:normAutofit fontScale="90000"/>
          </a:bodyPr>
          <a:lstStyle/>
          <a:p>
            <a:pPr algn="l"/>
            <a:r>
              <a:rPr lang="de-DE" sz="5000" dirty="0"/>
              <a:t>Individualisierte palliative Therapie bei NSCLC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6AB998D-2130-2646-BCAA-B7DF666E7A88}"/>
              </a:ext>
            </a:extLst>
          </p:cNvPr>
          <p:cNvSpPr txBox="1">
            <a:spLocks/>
          </p:cNvSpPr>
          <p:nvPr/>
        </p:nvSpPr>
        <p:spPr>
          <a:xfrm>
            <a:off x="3432568" y="2255752"/>
            <a:ext cx="2663427" cy="537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000" b="1" dirty="0">
                <a:solidFill>
                  <a:schemeClr val="accent1"/>
                </a:solidFill>
              </a:rPr>
              <a:t>Journal Club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C818E6-3666-614F-A857-EBFF87B3A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245" y="1281914"/>
            <a:ext cx="569457" cy="5461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F4F50DF-F64A-2144-830E-FCB1522523C4}"/>
              </a:ext>
            </a:extLst>
          </p:cNvPr>
          <p:cNvSpPr txBox="1">
            <a:spLocks/>
          </p:cNvSpPr>
          <p:nvPr/>
        </p:nvSpPr>
        <p:spPr>
          <a:xfrm>
            <a:off x="3432568" y="1354103"/>
            <a:ext cx="2108004" cy="4017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/>
              <a:t>Jann A. </a:t>
            </a:r>
            <a:r>
              <a:rPr lang="de-DE" sz="2000" dirty="0" err="1"/>
              <a:t>Hommen</a:t>
            </a:r>
            <a:endParaRPr lang="de-DE" sz="20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4E26CD5-8FDC-C640-BF36-0791BD4F7794}"/>
              </a:ext>
            </a:extLst>
          </p:cNvPr>
          <p:cNvSpPr txBox="1">
            <a:spLocks/>
          </p:cNvSpPr>
          <p:nvPr/>
        </p:nvSpPr>
        <p:spPr>
          <a:xfrm>
            <a:off x="3432568" y="4732407"/>
            <a:ext cx="1461706" cy="41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/>
              <a:t>14.07.2021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23A84158-3DC6-3046-80FF-45789B86693B}"/>
              </a:ext>
            </a:extLst>
          </p:cNvPr>
          <p:cNvCxnSpPr/>
          <p:nvPr/>
        </p:nvCxnSpPr>
        <p:spPr>
          <a:xfrm>
            <a:off x="3106271" y="847165"/>
            <a:ext cx="0" cy="5002306"/>
          </a:xfrm>
          <a:prstGeom prst="line">
            <a:avLst/>
          </a:prstGeom>
          <a:ln w="57150"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258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7899F-E856-4F49-8685-DE3873B58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178" y="267501"/>
            <a:ext cx="6742717" cy="371476"/>
          </a:xfrm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accent1"/>
                </a:solidFill>
              </a:rPr>
              <a:t>Journal Club</a:t>
            </a:r>
            <a:r>
              <a:rPr lang="de-DE" sz="2000" dirty="0"/>
              <a:t> </a:t>
            </a:r>
            <a:r>
              <a:rPr lang="de-DE" sz="2000" b="1" dirty="0"/>
              <a:t>Individualisierte palliative Therapie bei NSCLC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C818E6-3666-614F-A857-EBFF87B3A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9" y="180189"/>
            <a:ext cx="569457" cy="546100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6053E0C1-FE55-0D41-8438-8AF8ED26ECED}"/>
              </a:ext>
            </a:extLst>
          </p:cNvPr>
          <p:cNvCxnSpPr/>
          <p:nvPr/>
        </p:nvCxnSpPr>
        <p:spPr>
          <a:xfrm>
            <a:off x="-57152" y="6415089"/>
            <a:ext cx="12301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67655BCC-EBEE-3541-8032-7A9A10A93A1A}"/>
              </a:ext>
            </a:extLst>
          </p:cNvPr>
          <p:cNvSpPr txBox="1">
            <a:spLocks/>
          </p:cNvSpPr>
          <p:nvPr/>
        </p:nvSpPr>
        <p:spPr>
          <a:xfrm>
            <a:off x="7416801" y="267501"/>
            <a:ext cx="4309318" cy="3714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Individualisierte palliative Therapie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9BD86A-03C4-EE4A-84F0-D21E4FF9B350}"/>
              </a:ext>
            </a:extLst>
          </p:cNvPr>
          <p:cNvSpPr txBox="1"/>
          <p:nvPr/>
        </p:nvSpPr>
        <p:spPr>
          <a:xfrm>
            <a:off x="783626" y="993594"/>
            <a:ext cx="927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Individualisierte palliative Therapie - Treibermutationen </a:t>
            </a: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CD193D94-B4CD-254A-8ACB-D1E6DE574FC0}"/>
              </a:ext>
            </a:extLst>
          </p:cNvPr>
          <p:cNvSpPr/>
          <p:nvPr/>
        </p:nvSpPr>
        <p:spPr>
          <a:xfrm>
            <a:off x="316478" y="1613292"/>
            <a:ext cx="3652274" cy="4643764"/>
          </a:xfrm>
          <a:prstGeom prst="roundRect">
            <a:avLst>
              <a:gd name="adj" fmla="val 694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b="1" dirty="0">
                <a:solidFill>
                  <a:sysClr val="windowText" lastClr="000000"/>
                </a:solidFill>
              </a:rPr>
              <a:t>NTRK-</a:t>
            </a:r>
            <a:r>
              <a:rPr lang="de-DE" sz="2000" b="1" dirty="0" err="1">
                <a:solidFill>
                  <a:sysClr val="windowText" lastClr="000000"/>
                </a:solidFill>
              </a:rPr>
              <a:t>Translokatien</a:t>
            </a:r>
            <a:endParaRPr lang="de-DE" sz="2000" b="1" dirty="0">
              <a:solidFill>
                <a:sysClr val="windowText" lastClr="000000"/>
              </a:solidFill>
            </a:endParaRP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 err="1">
                <a:solidFill>
                  <a:sysClr val="windowText" lastClr="000000"/>
                </a:solidFill>
              </a:rPr>
              <a:t>Fusionsgene</a:t>
            </a:r>
            <a:r>
              <a:rPr lang="de-DE" dirty="0">
                <a:solidFill>
                  <a:sysClr val="windowText" lastClr="000000"/>
                </a:solidFill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</a:rPr>
              <a:t>neurotropher</a:t>
            </a:r>
            <a:r>
              <a:rPr lang="de-DE" dirty="0">
                <a:solidFill>
                  <a:sysClr val="windowText" lastClr="000000"/>
                </a:solidFill>
              </a:rPr>
              <a:t> TK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Tyrosinkinase</a:t>
            </a:r>
            <a:endParaRPr lang="de-DE" sz="14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NTRK1, NTRK2, NTRK3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0,1 – 0,3 % bei NSCLC</a:t>
            </a:r>
          </a:p>
          <a:p>
            <a:endParaRPr lang="de-DE" sz="1400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NTRK- (</a:t>
            </a:r>
            <a:r>
              <a:rPr lang="de-DE" dirty="0" err="1">
                <a:solidFill>
                  <a:sysClr val="windowText" lastClr="000000"/>
                </a:solidFill>
              </a:rPr>
              <a:t>Tyrosinkinase</a:t>
            </a:r>
            <a:r>
              <a:rPr lang="de-DE" dirty="0">
                <a:solidFill>
                  <a:sysClr val="windowText" lastClr="000000"/>
                </a:solidFill>
              </a:rPr>
              <a:t>-) Inhibitoren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Larotrectinib</a:t>
            </a:r>
            <a:r>
              <a:rPr lang="de-DE" sz="1400" dirty="0">
                <a:solidFill>
                  <a:sysClr val="windowText" lastClr="000000"/>
                </a:solidFill>
              </a:rPr>
              <a:t> &amp; </a:t>
            </a:r>
            <a:r>
              <a:rPr lang="de-DE" sz="1400" dirty="0" err="1">
                <a:solidFill>
                  <a:sysClr val="windowText" lastClr="000000"/>
                </a:solidFill>
              </a:rPr>
              <a:t>Entrctinib</a:t>
            </a:r>
            <a:r>
              <a:rPr lang="de-DE" sz="1400" dirty="0">
                <a:solidFill>
                  <a:sysClr val="windowText" lastClr="000000"/>
                </a:solidFill>
              </a:rPr>
              <a:t> führend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Alt.: Chemotherapie</a:t>
            </a: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8921CEC6-F6EA-524A-B326-A784ED0D70C3}"/>
              </a:ext>
            </a:extLst>
          </p:cNvPr>
          <p:cNvSpPr/>
          <p:nvPr/>
        </p:nvSpPr>
        <p:spPr>
          <a:xfrm>
            <a:off x="4267480" y="1613292"/>
            <a:ext cx="3652274" cy="4643764"/>
          </a:xfrm>
          <a:prstGeom prst="roundRect">
            <a:avLst>
              <a:gd name="adj" fmla="val 694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b="1" dirty="0">
                <a:solidFill>
                  <a:sysClr val="windowText" lastClr="000000"/>
                </a:solidFill>
              </a:rPr>
              <a:t>RET-Alterationen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Rezeptor-TK Ret (</a:t>
            </a:r>
            <a:r>
              <a:rPr lang="de-DE" dirty="0" err="1">
                <a:solidFill>
                  <a:sysClr val="windowText" lastClr="000000"/>
                </a:solidFill>
              </a:rPr>
              <a:t>Protoonkogen</a:t>
            </a:r>
            <a:r>
              <a:rPr lang="de-DE" dirty="0">
                <a:solidFill>
                  <a:sysClr val="windowText" lastClr="000000"/>
                </a:solidFill>
              </a:rPr>
              <a:t>)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Rezeptortyrosinkinase</a:t>
            </a:r>
            <a:endParaRPr lang="de-DE" sz="14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1 -2 % der NSCLC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zahlreiche </a:t>
            </a:r>
            <a:r>
              <a:rPr lang="de-DE" sz="1400" dirty="0" err="1">
                <a:solidFill>
                  <a:sysClr val="windowText" lastClr="000000"/>
                </a:solidFill>
              </a:rPr>
              <a:t>Fusionsgene</a:t>
            </a:r>
            <a:r>
              <a:rPr lang="de-DE" sz="1400" dirty="0">
                <a:solidFill>
                  <a:sysClr val="windowText" lastClr="000000"/>
                </a:solidFill>
              </a:rPr>
              <a:t>, häufigstes: KIF5B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Fusionsgene</a:t>
            </a:r>
            <a:r>
              <a:rPr lang="de-DE" sz="1400" dirty="0">
                <a:solidFill>
                  <a:sysClr val="windowText" lastClr="000000"/>
                </a:solidFill>
              </a:rPr>
              <a:t> sind vermutlich prognostisch relevant</a:t>
            </a:r>
          </a:p>
          <a:p>
            <a:endParaRPr lang="de-DE" sz="1400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RET- (</a:t>
            </a:r>
            <a:r>
              <a:rPr lang="de-DE" dirty="0" err="1">
                <a:solidFill>
                  <a:sysClr val="windowText" lastClr="000000"/>
                </a:solidFill>
              </a:rPr>
              <a:t>Tyrosinkinase</a:t>
            </a:r>
            <a:r>
              <a:rPr lang="de-DE" dirty="0">
                <a:solidFill>
                  <a:sysClr val="windowText" lastClr="000000"/>
                </a:solidFill>
              </a:rPr>
              <a:t>-) Inhibitoren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Selpercatinib</a:t>
            </a:r>
            <a:r>
              <a:rPr lang="de-DE" sz="1400" dirty="0">
                <a:solidFill>
                  <a:sysClr val="windowText" lastClr="000000"/>
                </a:solidFill>
              </a:rPr>
              <a:t> (EMA: 02/2021)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Pralsetinib</a:t>
            </a:r>
            <a:r>
              <a:rPr lang="de-DE" sz="1400" dirty="0">
                <a:solidFill>
                  <a:sysClr val="windowText" lastClr="000000"/>
                </a:solidFill>
              </a:rPr>
              <a:t> (FDA) wirksam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Cisplatin</a:t>
            </a:r>
            <a:r>
              <a:rPr lang="de-DE" sz="1400" dirty="0">
                <a:solidFill>
                  <a:sysClr val="windowText" lastClr="000000"/>
                </a:solidFill>
              </a:rPr>
              <a:t> wirksam aber nebenwirkungsreicher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8CABAD-6CAA-7245-99B3-06CD9D156B08}"/>
              </a:ext>
            </a:extLst>
          </p:cNvPr>
          <p:cNvSpPr txBox="1"/>
          <p:nvPr/>
        </p:nvSpPr>
        <p:spPr>
          <a:xfrm>
            <a:off x="210569" y="6448954"/>
            <a:ext cx="11862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Rothe, „Diagnose und Therapie des Lungenkarzinoms“, Dt. Ärzteblatt,  </a:t>
            </a:r>
            <a:r>
              <a:rPr lang="de-DE" sz="1000" dirty="0" err="1"/>
              <a:t>Ausg</a:t>
            </a:r>
            <a:r>
              <a:rPr lang="de-DE" sz="1000" dirty="0"/>
              <a:t>. 116, S. 35-36, 2019</a:t>
            </a:r>
          </a:p>
          <a:p>
            <a:r>
              <a:rPr lang="de-DE" sz="1000" dirty="0" err="1"/>
              <a:t>www.onkopedia.de</a:t>
            </a:r>
            <a:r>
              <a:rPr lang="de-DE" sz="1000" dirty="0"/>
              <a:t>, Lungenkarzinom, nicht-kleinzellig, Abruf am 02.07.2021			</a:t>
            </a:r>
          </a:p>
        </p:txBody>
      </p:sp>
    </p:spTree>
    <p:extLst>
      <p:ext uri="{BB962C8B-B14F-4D97-AF65-F5344CB8AC3E}">
        <p14:creationId xmlns:p14="http://schemas.microsoft.com/office/powerpoint/2010/main" val="3248113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7899F-E856-4F49-8685-DE3873B58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178" y="267501"/>
            <a:ext cx="6742717" cy="371476"/>
          </a:xfrm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accent1"/>
                </a:solidFill>
              </a:rPr>
              <a:t>Journal Club</a:t>
            </a:r>
            <a:r>
              <a:rPr lang="de-DE" sz="2000" dirty="0"/>
              <a:t> </a:t>
            </a:r>
            <a:r>
              <a:rPr lang="de-DE" sz="2000" b="1" dirty="0"/>
              <a:t>Individualisierte palliative Therapie bei NSCLC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C818E6-3666-614F-A857-EBFF87B3A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9" y="180189"/>
            <a:ext cx="569457" cy="546100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6053E0C1-FE55-0D41-8438-8AF8ED26ECED}"/>
              </a:ext>
            </a:extLst>
          </p:cNvPr>
          <p:cNvCxnSpPr/>
          <p:nvPr/>
        </p:nvCxnSpPr>
        <p:spPr>
          <a:xfrm>
            <a:off x="-57152" y="6415089"/>
            <a:ext cx="12301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67655BCC-EBEE-3541-8032-7A9A10A93A1A}"/>
              </a:ext>
            </a:extLst>
          </p:cNvPr>
          <p:cNvSpPr txBox="1">
            <a:spLocks/>
          </p:cNvSpPr>
          <p:nvPr/>
        </p:nvSpPr>
        <p:spPr>
          <a:xfrm>
            <a:off x="7416801" y="267501"/>
            <a:ext cx="4309318" cy="3714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Individualisierte palliative Therapie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9BD86A-03C4-EE4A-84F0-D21E4FF9B350}"/>
              </a:ext>
            </a:extLst>
          </p:cNvPr>
          <p:cNvSpPr txBox="1"/>
          <p:nvPr/>
        </p:nvSpPr>
        <p:spPr>
          <a:xfrm>
            <a:off x="783626" y="993594"/>
            <a:ext cx="996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Individualisierte palliative Therapie – Expression von Oberflächenproteinen </a:t>
            </a: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CD193D94-B4CD-254A-8ACB-D1E6DE574FC0}"/>
              </a:ext>
            </a:extLst>
          </p:cNvPr>
          <p:cNvSpPr/>
          <p:nvPr/>
        </p:nvSpPr>
        <p:spPr>
          <a:xfrm>
            <a:off x="780026" y="1623673"/>
            <a:ext cx="3652274" cy="4643764"/>
          </a:xfrm>
          <a:prstGeom prst="roundRect">
            <a:avLst>
              <a:gd name="adj" fmla="val 694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b="1" dirty="0">
                <a:solidFill>
                  <a:sysClr val="windowText" lastClr="000000"/>
                </a:solidFill>
              </a:rPr>
              <a:t>PD-L1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 err="1">
                <a:solidFill>
                  <a:sysClr val="windowText" lastClr="000000"/>
                </a:solidFill>
              </a:rPr>
              <a:t>Programmed</a:t>
            </a:r>
            <a:r>
              <a:rPr lang="de-DE" dirty="0">
                <a:solidFill>
                  <a:sysClr val="windowText" lastClr="000000"/>
                </a:solidFill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</a:rPr>
              <a:t>death</a:t>
            </a:r>
            <a:r>
              <a:rPr lang="de-DE" dirty="0">
                <a:solidFill>
                  <a:sysClr val="windowText" lastClr="000000"/>
                </a:solidFill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</a:rPr>
              <a:t>ligand</a:t>
            </a:r>
            <a:r>
              <a:rPr lang="de-DE" dirty="0">
                <a:solidFill>
                  <a:sysClr val="windowText" lastClr="000000"/>
                </a:solidFill>
              </a:rPr>
              <a:t> 1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Inhibierender Ligand der PD-1-Rezeptors (PD-1) aktivierter T-Lymphozyten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häufig von NSCLC exprimiert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führt zur Inhibierung zytotoxischer Zellen</a:t>
            </a:r>
          </a:p>
          <a:p>
            <a:endParaRPr lang="de-DE" sz="1400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Anti-PD-L1-Antikörper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Immuncheckpointinhibitoren</a:t>
            </a:r>
            <a:endParaRPr lang="de-DE" sz="14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Patienten mit &gt; 50 % Expression profitieren deutlich von AK-Therapie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Erstlinie: </a:t>
            </a:r>
            <a:r>
              <a:rPr lang="de-DE" sz="1400" dirty="0" err="1">
                <a:solidFill>
                  <a:sysClr val="windowText" lastClr="000000"/>
                </a:solidFill>
              </a:rPr>
              <a:t>Pembrolizumab</a:t>
            </a:r>
            <a:endParaRPr lang="de-DE" sz="14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alt.: </a:t>
            </a:r>
            <a:r>
              <a:rPr lang="de-DE" sz="1400" dirty="0" err="1">
                <a:solidFill>
                  <a:sysClr val="windowText" lastClr="000000"/>
                </a:solidFill>
              </a:rPr>
              <a:t>Atezolizumab</a:t>
            </a:r>
            <a:r>
              <a:rPr lang="de-DE" sz="1400" dirty="0">
                <a:solidFill>
                  <a:sysClr val="windowText" lastClr="000000"/>
                </a:solidFill>
              </a:rPr>
              <a:t>, </a:t>
            </a:r>
            <a:r>
              <a:rPr lang="de-DE" sz="1400" dirty="0" err="1">
                <a:solidFill>
                  <a:sysClr val="windowText" lastClr="000000"/>
                </a:solidFill>
              </a:rPr>
              <a:t>Cemiplimab</a:t>
            </a:r>
            <a:endParaRPr lang="de-DE" sz="14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Kombination Chemotherapeutika führt zu besserem Gesamtüberleben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Bei Plattenepithelkarzinomen deutliche Verlängerung des Gesamtüberlebend in Kombination mit Platin/(</a:t>
            </a:r>
            <a:r>
              <a:rPr lang="de-DE" sz="1400" dirty="0" err="1">
                <a:solidFill>
                  <a:sysClr val="windowText" lastClr="000000"/>
                </a:solidFill>
              </a:rPr>
              <a:t>nab</a:t>
            </a:r>
            <a:r>
              <a:rPr lang="de-DE" sz="1400" dirty="0">
                <a:solidFill>
                  <a:sysClr val="windowText" lastClr="000000"/>
                </a:solidFill>
              </a:rPr>
              <a:t>)</a:t>
            </a:r>
            <a:r>
              <a:rPr lang="de-DE" sz="1400" dirty="0" err="1">
                <a:solidFill>
                  <a:sysClr val="windowText" lastClr="000000"/>
                </a:solidFill>
              </a:rPr>
              <a:t>Paclitaxel</a:t>
            </a:r>
            <a:endParaRPr lang="de-DE" sz="14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endParaRPr lang="de-DE" sz="1400" dirty="0">
              <a:solidFill>
                <a:sysClr val="windowText" lastClr="00000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8E2FFB-C2B5-D148-BFCD-6BB548971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317" y="1722564"/>
            <a:ext cx="5586883" cy="444598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4E2C503-BC96-D241-93D9-2DE7D14001F6}"/>
              </a:ext>
            </a:extLst>
          </p:cNvPr>
          <p:cNvSpPr txBox="1"/>
          <p:nvPr/>
        </p:nvSpPr>
        <p:spPr>
          <a:xfrm>
            <a:off x="210569" y="6448954"/>
            <a:ext cx="11862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Rothe, „Diagnose und Therapie des Lungenkarzinoms“, Dt. Ärzteblatt,  </a:t>
            </a:r>
            <a:r>
              <a:rPr lang="de-DE" sz="1000" dirty="0" err="1"/>
              <a:t>Ausg</a:t>
            </a:r>
            <a:r>
              <a:rPr lang="de-DE" sz="1000" dirty="0"/>
              <a:t>. 116, S. 35-36, 2019</a:t>
            </a:r>
          </a:p>
          <a:p>
            <a:r>
              <a:rPr lang="de-DE" sz="1000" dirty="0" err="1"/>
              <a:t>www.onkopedia.de</a:t>
            </a:r>
            <a:r>
              <a:rPr lang="de-DE" sz="1000" dirty="0"/>
              <a:t>, Lungenkarzinom, nicht-kleinzellig, Abruf am 02.07.2021			</a:t>
            </a:r>
          </a:p>
        </p:txBody>
      </p:sp>
    </p:spTree>
    <p:extLst>
      <p:ext uri="{BB962C8B-B14F-4D97-AF65-F5344CB8AC3E}">
        <p14:creationId xmlns:p14="http://schemas.microsoft.com/office/powerpoint/2010/main" val="9636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7899F-E856-4F49-8685-DE3873B58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178" y="267501"/>
            <a:ext cx="6742717" cy="371476"/>
          </a:xfrm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accent1"/>
                </a:solidFill>
              </a:rPr>
              <a:t>Journal Club</a:t>
            </a:r>
            <a:r>
              <a:rPr lang="de-DE" sz="2000" dirty="0"/>
              <a:t> </a:t>
            </a:r>
            <a:r>
              <a:rPr lang="de-DE" sz="2000" b="1" dirty="0"/>
              <a:t>Individualisierte palliative Therapie bei NSCLC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C818E6-3666-614F-A857-EBFF87B3A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69" y="180189"/>
            <a:ext cx="569457" cy="546100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6053E0C1-FE55-0D41-8438-8AF8ED26ECED}"/>
              </a:ext>
            </a:extLst>
          </p:cNvPr>
          <p:cNvCxnSpPr/>
          <p:nvPr/>
        </p:nvCxnSpPr>
        <p:spPr>
          <a:xfrm>
            <a:off x="-57152" y="6415089"/>
            <a:ext cx="12301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67655BCC-EBEE-3541-8032-7A9A10A93A1A}"/>
              </a:ext>
            </a:extLst>
          </p:cNvPr>
          <p:cNvSpPr txBox="1">
            <a:spLocks/>
          </p:cNvSpPr>
          <p:nvPr/>
        </p:nvSpPr>
        <p:spPr>
          <a:xfrm>
            <a:off x="7416801" y="267501"/>
            <a:ext cx="4309318" cy="3714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Individualisierte palliative Therapie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9BD86A-03C4-EE4A-84F0-D21E4FF9B350}"/>
              </a:ext>
            </a:extLst>
          </p:cNvPr>
          <p:cNvSpPr txBox="1"/>
          <p:nvPr/>
        </p:nvSpPr>
        <p:spPr>
          <a:xfrm>
            <a:off x="783626" y="993594"/>
            <a:ext cx="927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Individualisierte palliative Therapie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F412FF7-5CF4-3644-BEC0-CAEAD9A709FF}"/>
              </a:ext>
            </a:extLst>
          </p:cNvPr>
          <p:cNvSpPr/>
          <p:nvPr/>
        </p:nvSpPr>
        <p:spPr>
          <a:xfrm>
            <a:off x="371475" y="1800225"/>
            <a:ext cx="1843088" cy="257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ALK-Translokation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A0AB25F-0D51-2445-8C23-A5418BCEE8F2}"/>
              </a:ext>
            </a:extLst>
          </p:cNvPr>
          <p:cNvSpPr/>
          <p:nvPr/>
        </p:nvSpPr>
        <p:spPr>
          <a:xfrm>
            <a:off x="371475" y="2757789"/>
            <a:ext cx="1843088" cy="257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ROS1-Translokation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E70C80D-0283-D241-831B-70F20A259B16}"/>
              </a:ext>
            </a:extLst>
          </p:cNvPr>
          <p:cNvSpPr/>
          <p:nvPr/>
        </p:nvSpPr>
        <p:spPr>
          <a:xfrm>
            <a:off x="371475" y="3890427"/>
            <a:ext cx="1843088" cy="2529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EGFR-Mutation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88C612C-09FB-D340-A2D2-ED34B0134001}"/>
              </a:ext>
            </a:extLst>
          </p:cNvPr>
          <p:cNvSpPr/>
          <p:nvPr/>
        </p:nvSpPr>
        <p:spPr>
          <a:xfrm>
            <a:off x="371475" y="4987410"/>
            <a:ext cx="1843088" cy="2592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BRAF V600E-Mutation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F5A50EC-87F1-1D46-A950-778A50BE0BD5}"/>
              </a:ext>
            </a:extLst>
          </p:cNvPr>
          <p:cNvSpPr/>
          <p:nvPr/>
        </p:nvSpPr>
        <p:spPr>
          <a:xfrm>
            <a:off x="371475" y="5340523"/>
            <a:ext cx="1843088" cy="2592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NTRK-Alteration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184A3F1-4C64-6241-AE68-DA70213372FC}"/>
              </a:ext>
            </a:extLst>
          </p:cNvPr>
          <p:cNvSpPr/>
          <p:nvPr/>
        </p:nvSpPr>
        <p:spPr>
          <a:xfrm>
            <a:off x="371475" y="5693276"/>
            <a:ext cx="1843088" cy="2592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RET-Translokation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D401CC9F-F854-6748-8B3E-72C9EED38997}"/>
              </a:ext>
            </a:extLst>
          </p:cNvPr>
          <p:cNvSpPr/>
          <p:nvPr/>
        </p:nvSpPr>
        <p:spPr>
          <a:xfrm>
            <a:off x="371475" y="6050771"/>
            <a:ext cx="1843088" cy="2592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weitere Alterationen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FE983B0-96CC-7C42-AFE2-93313070F7CF}"/>
              </a:ext>
            </a:extLst>
          </p:cNvPr>
          <p:cNvCxnSpPr/>
          <p:nvPr/>
        </p:nvCxnSpPr>
        <p:spPr>
          <a:xfrm>
            <a:off x="2428877" y="1928812"/>
            <a:ext cx="5572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C889A043-1D4E-7C4D-8F2D-397E0C6DB9A0}"/>
              </a:ext>
            </a:extLst>
          </p:cNvPr>
          <p:cNvSpPr txBox="1"/>
          <p:nvPr/>
        </p:nvSpPr>
        <p:spPr>
          <a:xfrm>
            <a:off x="3114675" y="1455259"/>
            <a:ext cx="1143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 err="1"/>
              <a:t>Alectinib</a:t>
            </a:r>
            <a:r>
              <a:rPr lang="de-DE" sz="1400" dirty="0"/>
              <a:t> o.</a:t>
            </a:r>
          </a:p>
          <a:p>
            <a:r>
              <a:rPr lang="de-DE" sz="1400" dirty="0" err="1"/>
              <a:t>Brigatinib</a:t>
            </a:r>
            <a:r>
              <a:rPr lang="de-DE" sz="1400" dirty="0"/>
              <a:t> o.</a:t>
            </a:r>
          </a:p>
          <a:p>
            <a:r>
              <a:rPr lang="de-DE" sz="1400" dirty="0" err="1"/>
              <a:t>Ceritinib</a:t>
            </a:r>
            <a:r>
              <a:rPr lang="de-DE" sz="1400" dirty="0"/>
              <a:t> o.</a:t>
            </a:r>
          </a:p>
          <a:p>
            <a:r>
              <a:rPr lang="de-DE" sz="1400" dirty="0" err="1"/>
              <a:t>Crizotinib</a:t>
            </a:r>
            <a:endParaRPr lang="de-DE" sz="1400" dirty="0"/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8F4D8A27-DD42-5448-8643-29BF5282343A}"/>
              </a:ext>
            </a:extLst>
          </p:cNvPr>
          <p:cNvCxnSpPr>
            <a:cxnSpLocks/>
          </p:cNvCxnSpPr>
          <p:nvPr/>
        </p:nvCxnSpPr>
        <p:spPr>
          <a:xfrm>
            <a:off x="4208536" y="1924049"/>
            <a:ext cx="1635043" cy="4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7D166D97-514E-0F42-BEEC-8EAB72B6C2CE}"/>
              </a:ext>
            </a:extLst>
          </p:cNvPr>
          <p:cNvSpPr txBox="1"/>
          <p:nvPr/>
        </p:nvSpPr>
        <p:spPr>
          <a:xfrm>
            <a:off x="4253132" y="1597289"/>
            <a:ext cx="159044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Krankheitsprogress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BD473EF0-FCB8-6548-9786-D82F76978083}"/>
              </a:ext>
            </a:extLst>
          </p:cNvPr>
          <p:cNvSpPr txBox="1"/>
          <p:nvPr/>
        </p:nvSpPr>
        <p:spPr>
          <a:xfrm>
            <a:off x="6016780" y="1355507"/>
            <a:ext cx="11430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 err="1"/>
              <a:t>Alectinib</a:t>
            </a:r>
            <a:r>
              <a:rPr lang="de-DE" sz="1400" dirty="0"/>
              <a:t> o.</a:t>
            </a:r>
          </a:p>
          <a:p>
            <a:r>
              <a:rPr lang="de-DE" sz="1400" dirty="0" err="1"/>
              <a:t>Brigatinib</a:t>
            </a:r>
            <a:r>
              <a:rPr lang="de-DE" sz="1400" dirty="0"/>
              <a:t> o.</a:t>
            </a:r>
          </a:p>
          <a:p>
            <a:r>
              <a:rPr lang="de-DE" sz="1400" dirty="0" err="1"/>
              <a:t>Ceritinib</a:t>
            </a:r>
            <a:r>
              <a:rPr lang="de-DE" sz="1400" dirty="0"/>
              <a:t> o.</a:t>
            </a:r>
          </a:p>
          <a:p>
            <a:r>
              <a:rPr lang="de-DE" sz="1400" dirty="0" err="1"/>
              <a:t>Crizotinib</a:t>
            </a:r>
            <a:r>
              <a:rPr lang="de-DE" sz="1400" dirty="0"/>
              <a:t> o. </a:t>
            </a:r>
          </a:p>
          <a:p>
            <a:r>
              <a:rPr lang="de-DE" sz="1400" dirty="0" err="1"/>
              <a:t>Lorlatinib</a:t>
            </a:r>
            <a:endParaRPr lang="de-DE" sz="1400" dirty="0"/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49AD5A22-64C8-AF44-831F-ECC35D97E79F}"/>
              </a:ext>
            </a:extLst>
          </p:cNvPr>
          <p:cNvCxnSpPr>
            <a:cxnSpLocks/>
          </p:cNvCxnSpPr>
          <p:nvPr/>
        </p:nvCxnSpPr>
        <p:spPr>
          <a:xfrm>
            <a:off x="7332981" y="1904998"/>
            <a:ext cx="37437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FD0CE59A-D21C-5B4B-A92A-407C0E714384}"/>
              </a:ext>
            </a:extLst>
          </p:cNvPr>
          <p:cNvSpPr txBox="1"/>
          <p:nvPr/>
        </p:nvSpPr>
        <p:spPr>
          <a:xfrm>
            <a:off x="8339739" y="1566797"/>
            <a:ext cx="159044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Krankheitsprogress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B9A3598-F502-8A46-848C-D696343D85E4}"/>
              </a:ext>
            </a:extLst>
          </p:cNvPr>
          <p:cNvSpPr txBox="1"/>
          <p:nvPr/>
        </p:nvSpPr>
        <p:spPr>
          <a:xfrm>
            <a:off x="3114675" y="2620589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 err="1"/>
              <a:t>Crizotinib</a:t>
            </a:r>
            <a:r>
              <a:rPr lang="de-DE" sz="1400" dirty="0"/>
              <a:t> o.</a:t>
            </a:r>
          </a:p>
          <a:p>
            <a:r>
              <a:rPr lang="de-DE" sz="1400" dirty="0" err="1"/>
              <a:t>Entrecitinib</a:t>
            </a:r>
            <a:endParaRPr lang="de-DE" sz="1400" dirty="0"/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5A4A9DA8-2360-9043-8591-1545F99C9295}"/>
              </a:ext>
            </a:extLst>
          </p:cNvPr>
          <p:cNvCxnSpPr/>
          <p:nvPr/>
        </p:nvCxnSpPr>
        <p:spPr>
          <a:xfrm>
            <a:off x="2428877" y="2882199"/>
            <a:ext cx="5572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CCC1C2C3-3F7D-9E4C-A7EB-EC200AF31B43}"/>
              </a:ext>
            </a:extLst>
          </p:cNvPr>
          <p:cNvCxnSpPr>
            <a:cxnSpLocks/>
          </p:cNvCxnSpPr>
          <p:nvPr/>
        </p:nvCxnSpPr>
        <p:spPr>
          <a:xfrm>
            <a:off x="4208536" y="2882200"/>
            <a:ext cx="1635043" cy="4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7A5B9A04-3145-9247-89FB-BA61BD05E0AE}"/>
              </a:ext>
            </a:extLst>
          </p:cNvPr>
          <p:cNvSpPr txBox="1"/>
          <p:nvPr/>
        </p:nvSpPr>
        <p:spPr>
          <a:xfrm>
            <a:off x="4253132" y="2555440"/>
            <a:ext cx="159044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Krankheitsprogress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045332C7-A9A0-734D-B797-2654FA4216DA}"/>
              </a:ext>
            </a:extLst>
          </p:cNvPr>
          <p:cNvSpPr txBox="1"/>
          <p:nvPr/>
        </p:nvSpPr>
        <p:spPr>
          <a:xfrm>
            <a:off x="6016780" y="2508748"/>
            <a:ext cx="11430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 err="1"/>
              <a:t>Ceritinib</a:t>
            </a:r>
            <a:r>
              <a:rPr lang="de-DE" sz="1400" dirty="0"/>
              <a:t> o.</a:t>
            </a:r>
          </a:p>
          <a:p>
            <a:r>
              <a:rPr lang="de-DE" sz="1400" dirty="0" err="1"/>
              <a:t>Cabozantinib</a:t>
            </a:r>
            <a:endParaRPr lang="de-DE" sz="1400" dirty="0"/>
          </a:p>
          <a:p>
            <a:r>
              <a:rPr lang="de-DE" sz="1400" dirty="0" err="1"/>
              <a:t>Lorlatinib</a:t>
            </a:r>
            <a:endParaRPr lang="de-DE" sz="1400" dirty="0"/>
          </a:p>
        </p:txBody>
      </p: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4C0716CF-53EF-3844-8C25-2CA921932077}"/>
              </a:ext>
            </a:extLst>
          </p:cNvPr>
          <p:cNvCxnSpPr>
            <a:cxnSpLocks/>
          </p:cNvCxnSpPr>
          <p:nvPr/>
        </p:nvCxnSpPr>
        <p:spPr>
          <a:xfrm flipV="1">
            <a:off x="7332981" y="2866523"/>
            <a:ext cx="37437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>
            <a:extLst>
              <a:ext uri="{FF2B5EF4-FFF2-40B4-BE49-F238E27FC236}">
                <a16:creationId xmlns:a16="http://schemas.microsoft.com/office/drawing/2014/main" id="{08207814-33AE-DC43-B684-E8B0E41FF472}"/>
              </a:ext>
            </a:extLst>
          </p:cNvPr>
          <p:cNvSpPr txBox="1"/>
          <p:nvPr/>
        </p:nvSpPr>
        <p:spPr>
          <a:xfrm>
            <a:off x="8428639" y="2532421"/>
            <a:ext cx="159044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Krankheitsprogress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6C47C2B4-40F6-BD49-8DDB-4BA535CDCAE0}"/>
              </a:ext>
            </a:extLst>
          </p:cNvPr>
          <p:cNvSpPr/>
          <p:nvPr/>
        </p:nvSpPr>
        <p:spPr>
          <a:xfrm>
            <a:off x="2707483" y="3227708"/>
            <a:ext cx="1843088" cy="2529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Deletion</a:t>
            </a:r>
            <a:r>
              <a:rPr lang="de-DE" sz="1400" dirty="0"/>
              <a:t> 19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4A977966-4E27-D244-BF9A-A068F0CAB8E7}"/>
              </a:ext>
            </a:extLst>
          </p:cNvPr>
          <p:cNvSpPr/>
          <p:nvPr/>
        </p:nvSpPr>
        <p:spPr>
          <a:xfrm>
            <a:off x="2707483" y="3551938"/>
            <a:ext cx="1843088" cy="2529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Mutation L858R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1DEB0A16-9134-8C45-870A-F2D4E8ADC0F9}"/>
              </a:ext>
            </a:extLst>
          </p:cNvPr>
          <p:cNvSpPr/>
          <p:nvPr/>
        </p:nvSpPr>
        <p:spPr>
          <a:xfrm>
            <a:off x="2707483" y="3888753"/>
            <a:ext cx="1843088" cy="2529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Mutation </a:t>
            </a:r>
            <a:r>
              <a:rPr lang="de-DE" sz="1400" dirty="0" err="1"/>
              <a:t>Exone</a:t>
            </a:r>
            <a:r>
              <a:rPr lang="de-DE" sz="1400" dirty="0"/>
              <a:t> 18-21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07C248A3-010C-F94D-8D7F-9FCD24EDE83D}"/>
              </a:ext>
            </a:extLst>
          </p:cNvPr>
          <p:cNvSpPr/>
          <p:nvPr/>
        </p:nvSpPr>
        <p:spPr>
          <a:xfrm>
            <a:off x="2707483" y="4233547"/>
            <a:ext cx="1843088" cy="2529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Mutation T790M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CC74DC75-34A2-7740-A44A-7704BDC18DB1}"/>
              </a:ext>
            </a:extLst>
          </p:cNvPr>
          <p:cNvSpPr/>
          <p:nvPr/>
        </p:nvSpPr>
        <p:spPr>
          <a:xfrm>
            <a:off x="2715494" y="4586432"/>
            <a:ext cx="1843088" cy="2529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Insertion </a:t>
            </a:r>
            <a:r>
              <a:rPr lang="de-DE" sz="1400" dirty="0" err="1"/>
              <a:t>Exon</a:t>
            </a:r>
            <a:r>
              <a:rPr lang="de-DE" sz="1400" dirty="0"/>
              <a:t> 20</a:t>
            </a:r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DC9540B0-8FC4-244C-ABDC-4408EAD4800A}"/>
              </a:ext>
            </a:extLst>
          </p:cNvPr>
          <p:cNvGrpSpPr/>
          <p:nvPr/>
        </p:nvGrpSpPr>
        <p:grpSpPr>
          <a:xfrm>
            <a:off x="2319971" y="3354187"/>
            <a:ext cx="242847" cy="1361957"/>
            <a:chOff x="2412881" y="3354187"/>
            <a:chExt cx="242847" cy="1361957"/>
          </a:xfrm>
        </p:grpSpPr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5F50801D-4B82-854C-AB40-239E070EC757}"/>
                </a:ext>
              </a:extLst>
            </p:cNvPr>
            <p:cNvCxnSpPr>
              <a:cxnSpLocks/>
            </p:cNvCxnSpPr>
            <p:nvPr/>
          </p:nvCxnSpPr>
          <p:spPr>
            <a:xfrm>
              <a:off x="2533395" y="3354187"/>
              <a:ext cx="121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>
              <a:extLst>
                <a:ext uri="{FF2B5EF4-FFF2-40B4-BE49-F238E27FC236}">
                  <a16:creationId xmlns:a16="http://schemas.microsoft.com/office/drawing/2014/main" id="{ABA65E26-F688-0948-B5CE-A22A7F7CB550}"/>
                </a:ext>
              </a:extLst>
            </p:cNvPr>
            <p:cNvCxnSpPr>
              <a:cxnSpLocks/>
            </p:cNvCxnSpPr>
            <p:nvPr/>
          </p:nvCxnSpPr>
          <p:spPr>
            <a:xfrm>
              <a:off x="2534284" y="3692711"/>
              <a:ext cx="121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>
              <a:extLst>
                <a:ext uri="{FF2B5EF4-FFF2-40B4-BE49-F238E27FC236}">
                  <a16:creationId xmlns:a16="http://schemas.microsoft.com/office/drawing/2014/main" id="{E7285BEE-DA73-2846-BD0B-0395134DA7C7}"/>
                </a:ext>
              </a:extLst>
            </p:cNvPr>
            <p:cNvCxnSpPr>
              <a:cxnSpLocks/>
            </p:cNvCxnSpPr>
            <p:nvPr/>
          </p:nvCxnSpPr>
          <p:spPr>
            <a:xfrm>
              <a:off x="2533899" y="4020943"/>
              <a:ext cx="121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>
              <a:extLst>
                <a:ext uri="{FF2B5EF4-FFF2-40B4-BE49-F238E27FC236}">
                  <a16:creationId xmlns:a16="http://schemas.microsoft.com/office/drawing/2014/main" id="{5CB8BA43-B691-4845-9045-BE207AE8CB6A}"/>
                </a:ext>
              </a:extLst>
            </p:cNvPr>
            <p:cNvCxnSpPr>
              <a:cxnSpLocks/>
            </p:cNvCxnSpPr>
            <p:nvPr/>
          </p:nvCxnSpPr>
          <p:spPr>
            <a:xfrm>
              <a:off x="2533899" y="4349558"/>
              <a:ext cx="121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>
              <a:extLst>
                <a:ext uri="{FF2B5EF4-FFF2-40B4-BE49-F238E27FC236}">
                  <a16:creationId xmlns:a16="http://schemas.microsoft.com/office/drawing/2014/main" id="{3F3118C2-7F42-E840-B692-88FD950FC574}"/>
                </a:ext>
              </a:extLst>
            </p:cNvPr>
            <p:cNvCxnSpPr>
              <a:cxnSpLocks/>
            </p:cNvCxnSpPr>
            <p:nvPr/>
          </p:nvCxnSpPr>
          <p:spPr>
            <a:xfrm>
              <a:off x="2533517" y="4716144"/>
              <a:ext cx="121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>
              <a:extLst>
                <a:ext uri="{FF2B5EF4-FFF2-40B4-BE49-F238E27FC236}">
                  <a16:creationId xmlns:a16="http://schemas.microsoft.com/office/drawing/2014/main" id="{4B65D36F-9FE7-284E-A191-F6E6FC5F9C4B}"/>
                </a:ext>
              </a:extLst>
            </p:cNvPr>
            <p:cNvCxnSpPr>
              <a:cxnSpLocks/>
            </p:cNvCxnSpPr>
            <p:nvPr/>
          </p:nvCxnSpPr>
          <p:spPr>
            <a:xfrm>
              <a:off x="2412881" y="4021325"/>
              <a:ext cx="121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>
              <a:extLst>
                <a:ext uri="{FF2B5EF4-FFF2-40B4-BE49-F238E27FC236}">
                  <a16:creationId xmlns:a16="http://schemas.microsoft.com/office/drawing/2014/main" id="{556AFF03-4A81-6347-8F2C-3C4A8EB5882E}"/>
                </a:ext>
              </a:extLst>
            </p:cNvPr>
            <p:cNvCxnSpPr/>
            <p:nvPr/>
          </p:nvCxnSpPr>
          <p:spPr>
            <a:xfrm>
              <a:off x="2531567" y="3354187"/>
              <a:ext cx="0" cy="1358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feld 61">
            <a:extLst>
              <a:ext uri="{FF2B5EF4-FFF2-40B4-BE49-F238E27FC236}">
                <a16:creationId xmlns:a16="http://schemas.microsoft.com/office/drawing/2014/main" id="{81283D18-258D-9748-B647-06C41A548EF9}"/>
              </a:ext>
            </a:extLst>
          </p:cNvPr>
          <p:cNvSpPr txBox="1"/>
          <p:nvPr/>
        </p:nvSpPr>
        <p:spPr>
          <a:xfrm>
            <a:off x="4733507" y="3196510"/>
            <a:ext cx="449491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 err="1"/>
              <a:t>Osimertinib</a:t>
            </a:r>
            <a:r>
              <a:rPr lang="de-DE" sz="1400" dirty="0"/>
              <a:t>/</a:t>
            </a:r>
            <a:r>
              <a:rPr lang="de-DE" sz="1400" dirty="0" err="1"/>
              <a:t>Afatinib</a:t>
            </a:r>
            <a:r>
              <a:rPr lang="de-DE" sz="1400" dirty="0"/>
              <a:t>/</a:t>
            </a:r>
            <a:r>
              <a:rPr lang="de-DE" sz="1400" dirty="0" err="1"/>
              <a:t>Dacomitinib</a:t>
            </a:r>
            <a:r>
              <a:rPr lang="de-DE" sz="1400" dirty="0"/>
              <a:t>/</a:t>
            </a:r>
            <a:r>
              <a:rPr lang="de-DE" sz="1400" dirty="0" err="1"/>
              <a:t>Erlotinib</a:t>
            </a:r>
            <a:r>
              <a:rPr lang="de-DE" sz="1400" dirty="0"/>
              <a:t> + Anti-VEGF-AK  </a:t>
            </a:r>
          </a:p>
          <a:p>
            <a:endParaRPr lang="de-DE" sz="700" dirty="0"/>
          </a:p>
          <a:p>
            <a:r>
              <a:rPr lang="de-DE" sz="1400" dirty="0" err="1"/>
              <a:t>Osimertinib</a:t>
            </a:r>
            <a:r>
              <a:rPr lang="de-DE" sz="1400" dirty="0"/>
              <a:t>/              /</a:t>
            </a:r>
            <a:r>
              <a:rPr lang="de-DE" sz="1400" dirty="0" err="1"/>
              <a:t>Dacomitinib</a:t>
            </a:r>
            <a:r>
              <a:rPr lang="de-DE" sz="1400" dirty="0"/>
              <a:t> /</a:t>
            </a:r>
            <a:r>
              <a:rPr lang="de-DE" sz="1400" dirty="0" err="1"/>
              <a:t>Erlotinib</a:t>
            </a:r>
            <a:r>
              <a:rPr lang="de-DE" sz="1400" dirty="0"/>
              <a:t> + Anti-VEGF-AK</a:t>
            </a:r>
          </a:p>
          <a:p>
            <a:endParaRPr lang="de-DE" sz="700" dirty="0"/>
          </a:p>
          <a:p>
            <a:r>
              <a:rPr lang="de-DE" sz="1400" dirty="0" err="1"/>
              <a:t>Osimertinib</a:t>
            </a:r>
            <a:r>
              <a:rPr lang="de-DE" sz="1400" dirty="0"/>
              <a:t>/</a:t>
            </a:r>
            <a:r>
              <a:rPr lang="de-DE" sz="1400" dirty="0" err="1"/>
              <a:t>Afatinib</a:t>
            </a:r>
            <a:r>
              <a:rPr lang="de-DE" sz="1400" dirty="0"/>
              <a:t>/                       /</a:t>
            </a:r>
            <a:r>
              <a:rPr lang="de-DE" sz="1400" dirty="0" err="1"/>
              <a:t>Erlotinib</a:t>
            </a:r>
            <a:r>
              <a:rPr lang="de-DE" sz="1400" dirty="0"/>
              <a:t> + Anti-VEGF-AK</a:t>
            </a:r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FAA63AE9-7D69-BC4D-95E3-460E8CEF12DF}"/>
              </a:ext>
            </a:extLst>
          </p:cNvPr>
          <p:cNvCxnSpPr>
            <a:cxnSpLocks/>
          </p:cNvCxnSpPr>
          <p:nvPr/>
        </p:nvCxnSpPr>
        <p:spPr>
          <a:xfrm>
            <a:off x="9162904" y="3672780"/>
            <a:ext cx="8700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>
            <a:extLst>
              <a:ext uri="{FF2B5EF4-FFF2-40B4-BE49-F238E27FC236}">
                <a16:creationId xmlns:a16="http://schemas.microsoft.com/office/drawing/2014/main" id="{B7A451BB-B17E-F84C-BE33-4FA306156EE8}"/>
              </a:ext>
            </a:extLst>
          </p:cNvPr>
          <p:cNvSpPr txBox="1"/>
          <p:nvPr/>
        </p:nvSpPr>
        <p:spPr>
          <a:xfrm>
            <a:off x="9156701" y="3365003"/>
            <a:ext cx="8255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Progress</a:t>
            </a:r>
          </a:p>
        </p:txBody>
      </p:sp>
      <p:sp>
        <p:nvSpPr>
          <p:cNvPr id="69" name="Eckige Klammer rechts 68">
            <a:extLst>
              <a:ext uri="{FF2B5EF4-FFF2-40B4-BE49-F238E27FC236}">
                <a16:creationId xmlns:a16="http://schemas.microsoft.com/office/drawing/2014/main" id="{7CF4D4BE-0663-1C4F-BC21-57C8C6FD9206}"/>
              </a:ext>
            </a:extLst>
          </p:cNvPr>
          <p:cNvSpPr/>
          <p:nvPr/>
        </p:nvSpPr>
        <p:spPr>
          <a:xfrm>
            <a:off x="9112104" y="3196612"/>
            <a:ext cx="45719" cy="919691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B1384647-4311-1E48-85DE-FAB6757865C3}"/>
              </a:ext>
            </a:extLst>
          </p:cNvPr>
          <p:cNvSpPr txBox="1"/>
          <p:nvPr/>
        </p:nvSpPr>
        <p:spPr>
          <a:xfrm>
            <a:off x="9961882" y="3390887"/>
            <a:ext cx="9397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Rebiopsie</a:t>
            </a:r>
            <a:r>
              <a:rPr lang="de-DE" sz="1400" dirty="0"/>
              <a:t>:</a:t>
            </a:r>
          </a:p>
          <a:p>
            <a:pPr algn="ctr"/>
            <a:r>
              <a:rPr lang="de-DE" sz="1400" dirty="0"/>
              <a:t>T790M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9DB9A56B-1C71-D54E-B465-5B139191B5D2}"/>
              </a:ext>
            </a:extLst>
          </p:cNvPr>
          <p:cNvSpPr txBox="1"/>
          <p:nvPr/>
        </p:nvSpPr>
        <p:spPr>
          <a:xfrm>
            <a:off x="9655249" y="4167103"/>
            <a:ext cx="15530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 </a:t>
            </a:r>
            <a:r>
              <a:rPr lang="de-DE" sz="1400" dirty="0" err="1"/>
              <a:t>Osimertinib</a:t>
            </a:r>
            <a:endParaRPr lang="de-DE" sz="1400" dirty="0"/>
          </a:p>
        </p:txBody>
      </p: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59B84F13-C218-4541-90BD-CDC7D03E63C6}"/>
              </a:ext>
            </a:extLst>
          </p:cNvPr>
          <p:cNvCxnSpPr>
            <a:cxnSpLocks/>
          </p:cNvCxnSpPr>
          <p:nvPr/>
        </p:nvCxnSpPr>
        <p:spPr>
          <a:xfrm flipH="1">
            <a:off x="10431780" y="3926807"/>
            <a:ext cx="2" cy="254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>
            <a:extLst>
              <a:ext uri="{FF2B5EF4-FFF2-40B4-BE49-F238E27FC236}">
                <a16:creationId xmlns:a16="http://schemas.microsoft.com/office/drawing/2014/main" id="{0ED2A616-5140-104B-99CA-2783244BE6AA}"/>
              </a:ext>
            </a:extLst>
          </p:cNvPr>
          <p:cNvCxnSpPr>
            <a:cxnSpLocks/>
          </p:cNvCxnSpPr>
          <p:nvPr/>
        </p:nvCxnSpPr>
        <p:spPr>
          <a:xfrm>
            <a:off x="10901681" y="3697203"/>
            <a:ext cx="112137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>
            <a:extLst>
              <a:ext uri="{FF2B5EF4-FFF2-40B4-BE49-F238E27FC236}">
                <a16:creationId xmlns:a16="http://schemas.microsoft.com/office/drawing/2014/main" id="{0C734851-E210-8C47-BD3C-3643F933BEF9}"/>
              </a:ext>
            </a:extLst>
          </p:cNvPr>
          <p:cNvSpPr txBox="1"/>
          <p:nvPr/>
        </p:nvSpPr>
        <p:spPr>
          <a:xfrm>
            <a:off x="11349541" y="3402135"/>
            <a:ext cx="7624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alt. </a:t>
            </a:r>
            <a:r>
              <a:rPr lang="de-DE" sz="1400" dirty="0" err="1"/>
              <a:t>Th</a:t>
            </a:r>
            <a:r>
              <a:rPr lang="de-DE" sz="1400" dirty="0"/>
              <a:t>.</a:t>
            </a:r>
          </a:p>
        </p:txBody>
      </p: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6AE3BABE-1F9B-B14F-BF7C-E9F7DE7EDE08}"/>
              </a:ext>
            </a:extLst>
          </p:cNvPr>
          <p:cNvCxnSpPr>
            <a:cxnSpLocks/>
          </p:cNvCxnSpPr>
          <p:nvPr/>
        </p:nvCxnSpPr>
        <p:spPr>
          <a:xfrm>
            <a:off x="4800175" y="4355263"/>
            <a:ext cx="51617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feld 82">
            <a:extLst>
              <a:ext uri="{FF2B5EF4-FFF2-40B4-BE49-F238E27FC236}">
                <a16:creationId xmlns:a16="http://schemas.microsoft.com/office/drawing/2014/main" id="{FF3A287E-5E0E-B74D-9374-7DE9E329C027}"/>
              </a:ext>
            </a:extLst>
          </p:cNvPr>
          <p:cNvSpPr txBox="1"/>
          <p:nvPr/>
        </p:nvSpPr>
        <p:spPr>
          <a:xfrm>
            <a:off x="10049185" y="3873523"/>
            <a:ext cx="479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pos.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FEA50374-A4EB-5D4E-B333-C46253BDDDD2}"/>
              </a:ext>
            </a:extLst>
          </p:cNvPr>
          <p:cNvSpPr txBox="1"/>
          <p:nvPr/>
        </p:nvSpPr>
        <p:spPr>
          <a:xfrm>
            <a:off x="10870589" y="3455336"/>
            <a:ext cx="479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neg.</a:t>
            </a:r>
          </a:p>
        </p:txBody>
      </p:sp>
      <p:cxnSp>
        <p:nvCxnSpPr>
          <p:cNvPr id="87" name="Gerade Verbindung 86">
            <a:extLst>
              <a:ext uri="{FF2B5EF4-FFF2-40B4-BE49-F238E27FC236}">
                <a16:creationId xmlns:a16="http://schemas.microsoft.com/office/drawing/2014/main" id="{57671E0D-6488-9C4A-A03E-797C7DC44F70}"/>
              </a:ext>
            </a:extLst>
          </p:cNvPr>
          <p:cNvCxnSpPr/>
          <p:nvPr/>
        </p:nvCxnSpPr>
        <p:spPr>
          <a:xfrm flipV="1">
            <a:off x="10914381" y="3697212"/>
            <a:ext cx="448023" cy="611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88">
            <a:extLst>
              <a:ext uri="{FF2B5EF4-FFF2-40B4-BE49-F238E27FC236}">
                <a16:creationId xmlns:a16="http://schemas.microsoft.com/office/drawing/2014/main" id="{ED59F93D-CAF4-0942-8D29-1DB496DBC277}"/>
              </a:ext>
            </a:extLst>
          </p:cNvPr>
          <p:cNvCxnSpPr/>
          <p:nvPr/>
        </p:nvCxnSpPr>
        <p:spPr>
          <a:xfrm>
            <a:off x="4800175" y="4685251"/>
            <a:ext cx="61142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>
            <a:extLst>
              <a:ext uri="{FF2B5EF4-FFF2-40B4-BE49-F238E27FC236}">
                <a16:creationId xmlns:a16="http://schemas.microsoft.com/office/drawing/2014/main" id="{073E0A0F-E795-CB42-BCC8-914568778DDF}"/>
              </a:ext>
            </a:extLst>
          </p:cNvPr>
          <p:cNvCxnSpPr>
            <a:cxnSpLocks/>
          </p:cNvCxnSpPr>
          <p:nvPr/>
        </p:nvCxnSpPr>
        <p:spPr>
          <a:xfrm flipV="1">
            <a:off x="10918611" y="3709913"/>
            <a:ext cx="429455" cy="975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9FCCB6AE-3D64-5D45-8773-201128DF1DCE}"/>
              </a:ext>
            </a:extLst>
          </p:cNvPr>
          <p:cNvGrpSpPr/>
          <p:nvPr/>
        </p:nvGrpSpPr>
        <p:grpSpPr>
          <a:xfrm>
            <a:off x="2319007" y="5117051"/>
            <a:ext cx="244963" cy="1074479"/>
            <a:chOff x="2319007" y="5117051"/>
            <a:chExt cx="244963" cy="1074479"/>
          </a:xfrm>
        </p:grpSpPr>
        <p:cxnSp>
          <p:nvCxnSpPr>
            <p:cNvPr id="94" name="Gerade Verbindung 93">
              <a:extLst>
                <a:ext uri="{FF2B5EF4-FFF2-40B4-BE49-F238E27FC236}">
                  <a16:creationId xmlns:a16="http://schemas.microsoft.com/office/drawing/2014/main" id="{FC19B2C7-7C1F-7742-A8AD-B9D35BFA881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319971" y="6186863"/>
              <a:ext cx="121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>
              <a:extLst>
                <a:ext uri="{FF2B5EF4-FFF2-40B4-BE49-F238E27FC236}">
                  <a16:creationId xmlns:a16="http://schemas.microsoft.com/office/drawing/2014/main" id="{17A67D2D-7A42-0443-8D89-391082181FA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319971" y="5820723"/>
              <a:ext cx="121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>
              <a:extLst>
                <a:ext uri="{FF2B5EF4-FFF2-40B4-BE49-F238E27FC236}">
                  <a16:creationId xmlns:a16="http://schemas.microsoft.com/office/drawing/2014/main" id="{F944F4C6-4F6B-EF42-B9A5-F61AD9680B7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319007" y="5470164"/>
              <a:ext cx="121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>
              <a:extLst>
                <a:ext uri="{FF2B5EF4-FFF2-40B4-BE49-F238E27FC236}">
                  <a16:creationId xmlns:a16="http://schemas.microsoft.com/office/drawing/2014/main" id="{880DACEC-29C0-F44B-9184-E5ECE9209B8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319007" y="5117051"/>
              <a:ext cx="121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>
              <a:extLst>
                <a:ext uri="{FF2B5EF4-FFF2-40B4-BE49-F238E27FC236}">
                  <a16:creationId xmlns:a16="http://schemas.microsoft.com/office/drawing/2014/main" id="{B7CEC745-D11B-B74A-BCE9-1FE02A94B27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442526" y="5641726"/>
              <a:ext cx="121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>
              <a:extLst>
                <a:ext uri="{FF2B5EF4-FFF2-40B4-BE49-F238E27FC236}">
                  <a16:creationId xmlns:a16="http://schemas.microsoft.com/office/drawing/2014/main" id="{D1191F5B-9D75-C84D-BA9A-6154A15145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1676" y="5117051"/>
              <a:ext cx="0" cy="1074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feld 102">
            <a:extLst>
              <a:ext uri="{FF2B5EF4-FFF2-40B4-BE49-F238E27FC236}">
                <a16:creationId xmlns:a16="http://schemas.microsoft.com/office/drawing/2014/main" id="{7D73816A-03C5-E446-86BD-5E75174CCD83}"/>
              </a:ext>
            </a:extLst>
          </p:cNvPr>
          <p:cNvSpPr txBox="1"/>
          <p:nvPr/>
        </p:nvSpPr>
        <p:spPr>
          <a:xfrm>
            <a:off x="2667564" y="5284111"/>
            <a:ext cx="149304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Abwägen nach Evidenz und Zulassungsstatus</a:t>
            </a:r>
          </a:p>
        </p:txBody>
      </p: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06498298-5E66-2A40-B5E3-25531BFAA778}"/>
              </a:ext>
            </a:extLst>
          </p:cNvPr>
          <p:cNvCxnSpPr>
            <a:cxnSpLocks/>
          </p:cNvCxnSpPr>
          <p:nvPr/>
        </p:nvCxnSpPr>
        <p:spPr>
          <a:xfrm flipV="1">
            <a:off x="4160606" y="5203634"/>
            <a:ext cx="572901" cy="4373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>
            <a:extLst>
              <a:ext uri="{FF2B5EF4-FFF2-40B4-BE49-F238E27FC236}">
                <a16:creationId xmlns:a16="http://schemas.microsoft.com/office/drawing/2014/main" id="{144E702E-980E-CB47-A36A-1ECB26A6976E}"/>
              </a:ext>
            </a:extLst>
          </p:cNvPr>
          <p:cNvCxnSpPr>
            <a:cxnSpLocks/>
          </p:cNvCxnSpPr>
          <p:nvPr/>
        </p:nvCxnSpPr>
        <p:spPr>
          <a:xfrm>
            <a:off x="4160606" y="5688870"/>
            <a:ext cx="572901" cy="433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feld 110">
            <a:extLst>
              <a:ext uri="{FF2B5EF4-FFF2-40B4-BE49-F238E27FC236}">
                <a16:creationId xmlns:a16="http://schemas.microsoft.com/office/drawing/2014/main" id="{86B00A0D-E30D-0340-B895-34500E9F1945}"/>
              </a:ext>
            </a:extLst>
          </p:cNvPr>
          <p:cNvSpPr txBox="1"/>
          <p:nvPr/>
        </p:nvSpPr>
        <p:spPr>
          <a:xfrm>
            <a:off x="4860166" y="5095541"/>
            <a:ext cx="1845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Immunchemotherapie</a:t>
            </a:r>
          </a:p>
        </p:txBody>
      </p:sp>
      <p:cxnSp>
        <p:nvCxnSpPr>
          <p:cNvPr id="112" name="Gerade Verbindung mit Pfeil 111">
            <a:extLst>
              <a:ext uri="{FF2B5EF4-FFF2-40B4-BE49-F238E27FC236}">
                <a16:creationId xmlns:a16="http://schemas.microsoft.com/office/drawing/2014/main" id="{3EE66102-CCFB-D243-98C9-CDF1F9D96D0B}"/>
              </a:ext>
            </a:extLst>
          </p:cNvPr>
          <p:cNvCxnSpPr>
            <a:cxnSpLocks/>
          </p:cNvCxnSpPr>
          <p:nvPr/>
        </p:nvCxnSpPr>
        <p:spPr>
          <a:xfrm>
            <a:off x="6832599" y="5282725"/>
            <a:ext cx="1635043" cy="4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feld 112">
            <a:extLst>
              <a:ext uri="{FF2B5EF4-FFF2-40B4-BE49-F238E27FC236}">
                <a16:creationId xmlns:a16="http://schemas.microsoft.com/office/drawing/2014/main" id="{E69D7542-8C34-B54E-A959-8A776E5A5547}"/>
              </a:ext>
            </a:extLst>
          </p:cNvPr>
          <p:cNvSpPr txBox="1"/>
          <p:nvPr/>
        </p:nvSpPr>
        <p:spPr>
          <a:xfrm>
            <a:off x="6877195" y="4955965"/>
            <a:ext cx="159044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Krankheitsprogress</a:t>
            </a:r>
          </a:p>
        </p:txBody>
      </p:sp>
      <p:sp>
        <p:nvSpPr>
          <p:cNvPr id="114" name="Textfeld 113">
            <a:extLst>
              <a:ext uri="{FF2B5EF4-FFF2-40B4-BE49-F238E27FC236}">
                <a16:creationId xmlns:a16="http://schemas.microsoft.com/office/drawing/2014/main" id="{BA442E4B-E985-6D4B-AFB9-7F47825B6239}"/>
              </a:ext>
            </a:extLst>
          </p:cNvPr>
          <p:cNvSpPr txBox="1"/>
          <p:nvPr/>
        </p:nvSpPr>
        <p:spPr>
          <a:xfrm>
            <a:off x="4860166" y="5947864"/>
            <a:ext cx="20105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BRAF-I, NTRK-I, RET-I u.a.</a:t>
            </a:r>
          </a:p>
        </p:txBody>
      </p:sp>
      <p:cxnSp>
        <p:nvCxnSpPr>
          <p:cNvPr id="115" name="Gerade Verbindung mit Pfeil 114">
            <a:extLst>
              <a:ext uri="{FF2B5EF4-FFF2-40B4-BE49-F238E27FC236}">
                <a16:creationId xmlns:a16="http://schemas.microsoft.com/office/drawing/2014/main" id="{0177A6D1-A3FC-DB48-88C1-CF973849DD1C}"/>
              </a:ext>
            </a:extLst>
          </p:cNvPr>
          <p:cNvCxnSpPr>
            <a:cxnSpLocks/>
          </p:cNvCxnSpPr>
          <p:nvPr/>
        </p:nvCxnSpPr>
        <p:spPr>
          <a:xfrm>
            <a:off x="6832599" y="6120735"/>
            <a:ext cx="4375713" cy="1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feld 115">
            <a:extLst>
              <a:ext uri="{FF2B5EF4-FFF2-40B4-BE49-F238E27FC236}">
                <a16:creationId xmlns:a16="http://schemas.microsoft.com/office/drawing/2014/main" id="{980316D9-8CC5-5246-9831-7F770AF2B919}"/>
              </a:ext>
            </a:extLst>
          </p:cNvPr>
          <p:cNvSpPr txBox="1"/>
          <p:nvPr/>
        </p:nvSpPr>
        <p:spPr>
          <a:xfrm>
            <a:off x="8308478" y="5818262"/>
            <a:ext cx="159044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Krankheitsprogress</a:t>
            </a:r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6F645F54-14D1-B14D-8776-5557BF6D6320}"/>
              </a:ext>
            </a:extLst>
          </p:cNvPr>
          <p:cNvSpPr txBox="1"/>
          <p:nvPr/>
        </p:nvSpPr>
        <p:spPr>
          <a:xfrm>
            <a:off x="8531978" y="5124033"/>
            <a:ext cx="20105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BRAF-I, NTRK-I, RET-I u.a.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753D1BC1-0AB0-C845-A443-3097C4CCDA20}"/>
              </a:ext>
            </a:extLst>
          </p:cNvPr>
          <p:cNvSpPr txBox="1"/>
          <p:nvPr/>
        </p:nvSpPr>
        <p:spPr>
          <a:xfrm>
            <a:off x="210569" y="6448954"/>
            <a:ext cx="11862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www.onkopedia.de</a:t>
            </a:r>
            <a:r>
              <a:rPr lang="de-DE" sz="1000" dirty="0"/>
              <a:t>, Lungenkarzinom, nicht-kleinzellig, Abruf am 02.07.2021			</a:t>
            </a:r>
          </a:p>
        </p:txBody>
      </p:sp>
    </p:spTree>
    <p:extLst>
      <p:ext uri="{BB962C8B-B14F-4D97-AF65-F5344CB8AC3E}">
        <p14:creationId xmlns:p14="http://schemas.microsoft.com/office/powerpoint/2010/main" val="103022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7899F-E856-4F49-8685-DE3873B58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178" y="267501"/>
            <a:ext cx="6742717" cy="371476"/>
          </a:xfrm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accent1"/>
                </a:solidFill>
              </a:rPr>
              <a:t>Journal Club</a:t>
            </a:r>
            <a:r>
              <a:rPr lang="de-DE" sz="2000" dirty="0"/>
              <a:t> </a:t>
            </a:r>
            <a:r>
              <a:rPr lang="de-DE" sz="2000" b="1" dirty="0"/>
              <a:t>Individualisierte palliative Therapie bei NSCLC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C818E6-3666-614F-A857-EBFF87B3A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9" y="180189"/>
            <a:ext cx="569457" cy="546100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6053E0C1-FE55-0D41-8438-8AF8ED26ECED}"/>
              </a:ext>
            </a:extLst>
          </p:cNvPr>
          <p:cNvCxnSpPr/>
          <p:nvPr/>
        </p:nvCxnSpPr>
        <p:spPr>
          <a:xfrm>
            <a:off x="-57152" y="6415089"/>
            <a:ext cx="12301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67655BCC-EBEE-3541-8032-7A9A10A93A1A}"/>
              </a:ext>
            </a:extLst>
          </p:cNvPr>
          <p:cNvSpPr txBox="1">
            <a:spLocks/>
          </p:cNvSpPr>
          <p:nvPr/>
        </p:nvSpPr>
        <p:spPr>
          <a:xfrm>
            <a:off x="7416801" y="267501"/>
            <a:ext cx="4309318" cy="3714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Individualisierte palliative Therapie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9BD86A-03C4-EE4A-84F0-D21E4FF9B350}"/>
              </a:ext>
            </a:extLst>
          </p:cNvPr>
          <p:cNvSpPr txBox="1"/>
          <p:nvPr/>
        </p:nvSpPr>
        <p:spPr>
          <a:xfrm>
            <a:off x="783626" y="993594"/>
            <a:ext cx="927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Individualisierte palliative Therapie 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ED10AD55-5938-7449-B935-C64A9C2033D3}"/>
              </a:ext>
            </a:extLst>
          </p:cNvPr>
          <p:cNvSpPr/>
          <p:nvPr/>
        </p:nvSpPr>
        <p:spPr>
          <a:xfrm>
            <a:off x="210569" y="3257311"/>
            <a:ext cx="1843088" cy="781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keine aktivierenden</a:t>
            </a:r>
          </a:p>
          <a:p>
            <a:pPr algn="ctr"/>
            <a:r>
              <a:rPr lang="de-DE" sz="1400" dirty="0"/>
              <a:t>ALK-, ROS1-, EGFR-Mutationen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519BD787-07DB-9246-8DD8-75D1DB713CC6}"/>
              </a:ext>
            </a:extLst>
          </p:cNvPr>
          <p:cNvCxnSpPr/>
          <p:nvPr/>
        </p:nvCxnSpPr>
        <p:spPr>
          <a:xfrm>
            <a:off x="2159000" y="3647955"/>
            <a:ext cx="406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hteck 78">
            <a:extLst>
              <a:ext uri="{FF2B5EF4-FFF2-40B4-BE49-F238E27FC236}">
                <a16:creationId xmlns:a16="http://schemas.microsoft.com/office/drawing/2014/main" id="{594A852B-364C-924C-9B49-407458400660}"/>
              </a:ext>
            </a:extLst>
          </p:cNvPr>
          <p:cNvSpPr/>
          <p:nvPr/>
        </p:nvSpPr>
        <p:spPr>
          <a:xfrm>
            <a:off x="2670743" y="3257310"/>
            <a:ext cx="1843088" cy="781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PD-L1-TPS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04CA803-6876-D647-8D92-0DFFC77F8B0C}"/>
              </a:ext>
            </a:extLst>
          </p:cNvPr>
          <p:cNvCxnSpPr/>
          <p:nvPr/>
        </p:nvCxnSpPr>
        <p:spPr>
          <a:xfrm flipV="1">
            <a:off x="3592287" y="2692400"/>
            <a:ext cx="0" cy="444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>
            <a:extLst>
              <a:ext uri="{FF2B5EF4-FFF2-40B4-BE49-F238E27FC236}">
                <a16:creationId xmlns:a16="http://schemas.microsoft.com/office/drawing/2014/main" id="{5345631A-6803-4040-A262-770712DB7BCD}"/>
              </a:ext>
            </a:extLst>
          </p:cNvPr>
          <p:cNvCxnSpPr>
            <a:cxnSpLocks/>
          </p:cNvCxnSpPr>
          <p:nvPr/>
        </p:nvCxnSpPr>
        <p:spPr>
          <a:xfrm>
            <a:off x="3590474" y="4127500"/>
            <a:ext cx="0" cy="431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00C15BE0-E931-C74D-9359-7BE2ABC156C6}"/>
              </a:ext>
            </a:extLst>
          </p:cNvPr>
          <p:cNvSpPr txBox="1"/>
          <p:nvPr/>
        </p:nvSpPr>
        <p:spPr>
          <a:xfrm>
            <a:off x="2952808" y="4717355"/>
            <a:ext cx="1275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unabhängig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D504DB84-96B3-284E-9590-B8F285E94F88}"/>
              </a:ext>
            </a:extLst>
          </p:cNvPr>
          <p:cNvSpPr txBox="1"/>
          <p:nvPr/>
        </p:nvSpPr>
        <p:spPr>
          <a:xfrm>
            <a:off x="2952808" y="2226568"/>
            <a:ext cx="1275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&gt; 50 %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5DE7DA70-0DBC-D847-AD68-84F86768F469}"/>
              </a:ext>
            </a:extLst>
          </p:cNvPr>
          <p:cNvSpPr txBox="1"/>
          <p:nvPr/>
        </p:nvSpPr>
        <p:spPr>
          <a:xfrm>
            <a:off x="4513831" y="2011124"/>
            <a:ext cx="149874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 err="1"/>
              <a:t>Atezolizumab</a:t>
            </a:r>
            <a:r>
              <a:rPr lang="de-DE" sz="1400" dirty="0"/>
              <a:t> o.</a:t>
            </a:r>
          </a:p>
          <a:p>
            <a:r>
              <a:rPr lang="de-DE" sz="1400" dirty="0" err="1"/>
              <a:t>Cemiplimab</a:t>
            </a:r>
            <a:r>
              <a:rPr lang="de-DE" sz="1400" dirty="0"/>
              <a:t> o. </a:t>
            </a:r>
          </a:p>
          <a:p>
            <a:r>
              <a:rPr lang="de-DE" sz="1400" dirty="0" err="1"/>
              <a:t>Pembrolizumab</a:t>
            </a:r>
            <a:endParaRPr lang="de-DE" sz="1400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9D58F47-A1A0-5141-93C0-D909E0EBFF96}"/>
              </a:ext>
            </a:extLst>
          </p:cNvPr>
          <p:cNvCxnSpPr/>
          <p:nvPr/>
        </p:nvCxnSpPr>
        <p:spPr>
          <a:xfrm>
            <a:off x="3987800" y="2380456"/>
            <a:ext cx="393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>
            <a:extLst>
              <a:ext uri="{FF2B5EF4-FFF2-40B4-BE49-F238E27FC236}">
                <a16:creationId xmlns:a16="http://schemas.microsoft.com/office/drawing/2014/main" id="{05CB19A1-FCB4-AD49-9041-91F98633FF57}"/>
              </a:ext>
            </a:extLst>
          </p:cNvPr>
          <p:cNvCxnSpPr>
            <a:cxnSpLocks/>
          </p:cNvCxnSpPr>
          <p:nvPr/>
        </p:nvCxnSpPr>
        <p:spPr>
          <a:xfrm>
            <a:off x="5944852" y="2375693"/>
            <a:ext cx="1635043" cy="4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feld 87">
            <a:extLst>
              <a:ext uri="{FF2B5EF4-FFF2-40B4-BE49-F238E27FC236}">
                <a16:creationId xmlns:a16="http://schemas.microsoft.com/office/drawing/2014/main" id="{AD739823-98EC-6242-A5EB-BDF4FBFAAEF8}"/>
              </a:ext>
            </a:extLst>
          </p:cNvPr>
          <p:cNvSpPr txBox="1"/>
          <p:nvPr/>
        </p:nvSpPr>
        <p:spPr>
          <a:xfrm>
            <a:off x="5989448" y="2048933"/>
            <a:ext cx="159044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Krankheitsprogress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2E8F35D6-9DC0-214B-9094-0F2EE7916C81}"/>
              </a:ext>
            </a:extLst>
          </p:cNvPr>
          <p:cNvSpPr txBox="1"/>
          <p:nvPr/>
        </p:nvSpPr>
        <p:spPr>
          <a:xfrm>
            <a:off x="7734832" y="2095100"/>
            <a:ext cx="12760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Plattenepithel-</a:t>
            </a:r>
          </a:p>
          <a:p>
            <a:r>
              <a:rPr lang="de-DE" sz="1400" dirty="0" err="1"/>
              <a:t>karzinom</a:t>
            </a:r>
            <a:endParaRPr lang="de-DE" sz="1400" dirty="0"/>
          </a:p>
        </p:txBody>
      </p:sp>
      <p:cxnSp>
        <p:nvCxnSpPr>
          <p:cNvPr id="98" name="Gerade Verbindung mit Pfeil 97">
            <a:extLst>
              <a:ext uri="{FF2B5EF4-FFF2-40B4-BE49-F238E27FC236}">
                <a16:creationId xmlns:a16="http://schemas.microsoft.com/office/drawing/2014/main" id="{FBC3E879-6179-B944-B39A-D054DB9F9A3B}"/>
              </a:ext>
            </a:extLst>
          </p:cNvPr>
          <p:cNvCxnSpPr/>
          <p:nvPr/>
        </p:nvCxnSpPr>
        <p:spPr>
          <a:xfrm flipV="1">
            <a:off x="8358361" y="1650600"/>
            <a:ext cx="0" cy="444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mit Pfeil 100">
            <a:extLst>
              <a:ext uri="{FF2B5EF4-FFF2-40B4-BE49-F238E27FC236}">
                <a16:creationId xmlns:a16="http://schemas.microsoft.com/office/drawing/2014/main" id="{FB050EBD-52BD-D04C-87BD-5BE35FD2FCF5}"/>
              </a:ext>
            </a:extLst>
          </p:cNvPr>
          <p:cNvCxnSpPr>
            <a:cxnSpLocks/>
          </p:cNvCxnSpPr>
          <p:nvPr/>
        </p:nvCxnSpPr>
        <p:spPr>
          <a:xfrm>
            <a:off x="8372874" y="2686050"/>
            <a:ext cx="0" cy="431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>
            <a:extLst>
              <a:ext uri="{FF2B5EF4-FFF2-40B4-BE49-F238E27FC236}">
                <a16:creationId xmlns:a16="http://schemas.microsoft.com/office/drawing/2014/main" id="{0308A19B-167D-1441-B263-9241BE528C7D}"/>
              </a:ext>
            </a:extLst>
          </p:cNvPr>
          <p:cNvSpPr txBox="1"/>
          <p:nvPr/>
        </p:nvSpPr>
        <p:spPr>
          <a:xfrm>
            <a:off x="8358361" y="1750371"/>
            <a:ext cx="479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ja</a:t>
            </a:r>
          </a:p>
        </p:txBody>
      </p:sp>
      <p:sp>
        <p:nvSpPr>
          <p:cNvPr id="107" name="Textfeld 106">
            <a:extLst>
              <a:ext uri="{FF2B5EF4-FFF2-40B4-BE49-F238E27FC236}">
                <a16:creationId xmlns:a16="http://schemas.microsoft.com/office/drawing/2014/main" id="{15D8933C-9663-4143-9D91-19FE8BB3A932}"/>
              </a:ext>
            </a:extLst>
          </p:cNvPr>
          <p:cNvSpPr txBox="1"/>
          <p:nvPr/>
        </p:nvSpPr>
        <p:spPr>
          <a:xfrm>
            <a:off x="8372874" y="2749788"/>
            <a:ext cx="479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nein</a:t>
            </a:r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901ED506-D122-7441-A687-7F114C37FF56}"/>
              </a:ext>
            </a:extLst>
          </p:cNvPr>
          <p:cNvSpPr txBox="1"/>
          <p:nvPr/>
        </p:nvSpPr>
        <p:spPr>
          <a:xfrm>
            <a:off x="7733108" y="3152098"/>
            <a:ext cx="149874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 err="1"/>
              <a:t>platinh</a:t>
            </a:r>
            <a:r>
              <a:rPr lang="de-DE" sz="1400" dirty="0"/>
              <a:t>. Chemo +</a:t>
            </a:r>
          </a:p>
          <a:p>
            <a:r>
              <a:rPr lang="de-DE" sz="1400" dirty="0" err="1"/>
              <a:t>Pemetrexed</a:t>
            </a:r>
            <a:r>
              <a:rPr lang="de-DE" sz="1400" dirty="0"/>
              <a:t> +</a:t>
            </a:r>
          </a:p>
          <a:p>
            <a:r>
              <a:rPr lang="de-DE" sz="1400" dirty="0" err="1"/>
              <a:t>Bevacizumab</a:t>
            </a:r>
            <a:endParaRPr lang="de-DE" sz="1400" dirty="0"/>
          </a:p>
        </p:txBody>
      </p:sp>
      <p:sp>
        <p:nvSpPr>
          <p:cNvPr id="109" name="Textfeld 108">
            <a:extLst>
              <a:ext uri="{FF2B5EF4-FFF2-40B4-BE49-F238E27FC236}">
                <a16:creationId xmlns:a16="http://schemas.microsoft.com/office/drawing/2014/main" id="{E54BD844-51E3-3D41-B968-F64A40A18711}"/>
              </a:ext>
            </a:extLst>
          </p:cNvPr>
          <p:cNvSpPr txBox="1"/>
          <p:nvPr/>
        </p:nvSpPr>
        <p:spPr>
          <a:xfrm>
            <a:off x="7733107" y="1285278"/>
            <a:ext cx="149874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 err="1"/>
              <a:t>platinh</a:t>
            </a:r>
            <a:r>
              <a:rPr lang="de-DE" sz="1400" dirty="0"/>
              <a:t>. Chemo</a:t>
            </a:r>
          </a:p>
        </p:txBody>
      </p:sp>
      <p:cxnSp>
        <p:nvCxnSpPr>
          <p:cNvPr id="118" name="Gerade Verbindung mit Pfeil 117">
            <a:extLst>
              <a:ext uri="{FF2B5EF4-FFF2-40B4-BE49-F238E27FC236}">
                <a16:creationId xmlns:a16="http://schemas.microsoft.com/office/drawing/2014/main" id="{90CDD219-2402-4B41-BE04-C5D034FE841A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9231853" y="3521430"/>
            <a:ext cx="1586448" cy="4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mit Pfeil 118">
            <a:extLst>
              <a:ext uri="{FF2B5EF4-FFF2-40B4-BE49-F238E27FC236}">
                <a16:creationId xmlns:a16="http://schemas.microsoft.com/office/drawing/2014/main" id="{56784A75-8C72-8E44-BF4C-25CE5E92E3CE}"/>
              </a:ext>
            </a:extLst>
          </p:cNvPr>
          <p:cNvCxnSpPr/>
          <p:nvPr/>
        </p:nvCxnSpPr>
        <p:spPr>
          <a:xfrm>
            <a:off x="4184650" y="4864099"/>
            <a:ext cx="393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feld 119">
            <a:extLst>
              <a:ext uri="{FF2B5EF4-FFF2-40B4-BE49-F238E27FC236}">
                <a16:creationId xmlns:a16="http://schemas.microsoft.com/office/drawing/2014/main" id="{273C2D45-2572-914E-9D27-0FB6F923B236}"/>
              </a:ext>
            </a:extLst>
          </p:cNvPr>
          <p:cNvSpPr txBox="1"/>
          <p:nvPr/>
        </p:nvSpPr>
        <p:spPr>
          <a:xfrm>
            <a:off x="4686832" y="4609700"/>
            <a:ext cx="12760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Plattenepithel-</a:t>
            </a:r>
          </a:p>
          <a:p>
            <a:r>
              <a:rPr lang="de-DE" sz="1400" dirty="0" err="1"/>
              <a:t>karzinom</a:t>
            </a:r>
            <a:endParaRPr lang="de-DE" sz="1400" dirty="0"/>
          </a:p>
        </p:txBody>
      </p:sp>
      <p:cxnSp>
        <p:nvCxnSpPr>
          <p:cNvPr id="121" name="Gerade Verbindung mit Pfeil 120">
            <a:extLst>
              <a:ext uri="{FF2B5EF4-FFF2-40B4-BE49-F238E27FC236}">
                <a16:creationId xmlns:a16="http://schemas.microsoft.com/office/drawing/2014/main" id="{87C5B9EA-80EB-1F4D-ABBC-C6744802F974}"/>
              </a:ext>
            </a:extLst>
          </p:cNvPr>
          <p:cNvCxnSpPr/>
          <p:nvPr/>
        </p:nvCxnSpPr>
        <p:spPr>
          <a:xfrm flipV="1">
            <a:off x="5310361" y="4165200"/>
            <a:ext cx="0" cy="444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mit Pfeil 121">
            <a:extLst>
              <a:ext uri="{FF2B5EF4-FFF2-40B4-BE49-F238E27FC236}">
                <a16:creationId xmlns:a16="http://schemas.microsoft.com/office/drawing/2014/main" id="{7DEA46E2-8004-ED46-8B07-17A67758B426}"/>
              </a:ext>
            </a:extLst>
          </p:cNvPr>
          <p:cNvCxnSpPr>
            <a:cxnSpLocks/>
          </p:cNvCxnSpPr>
          <p:nvPr/>
        </p:nvCxnSpPr>
        <p:spPr>
          <a:xfrm>
            <a:off x="5324874" y="5162550"/>
            <a:ext cx="0" cy="431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feld 122">
            <a:extLst>
              <a:ext uri="{FF2B5EF4-FFF2-40B4-BE49-F238E27FC236}">
                <a16:creationId xmlns:a16="http://schemas.microsoft.com/office/drawing/2014/main" id="{241BCEC2-DE5D-5643-A424-421B88CB22C0}"/>
              </a:ext>
            </a:extLst>
          </p:cNvPr>
          <p:cNvSpPr txBox="1"/>
          <p:nvPr/>
        </p:nvSpPr>
        <p:spPr>
          <a:xfrm>
            <a:off x="5310361" y="4264971"/>
            <a:ext cx="479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ja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55742235-8250-694B-A89E-9484F98A668B}"/>
              </a:ext>
            </a:extLst>
          </p:cNvPr>
          <p:cNvSpPr txBox="1"/>
          <p:nvPr/>
        </p:nvSpPr>
        <p:spPr>
          <a:xfrm>
            <a:off x="5324874" y="5251688"/>
            <a:ext cx="479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nein</a:t>
            </a:r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6F24FA82-FFEA-EE4A-B187-DBDF815D6D29}"/>
              </a:ext>
            </a:extLst>
          </p:cNvPr>
          <p:cNvSpPr txBox="1"/>
          <p:nvPr/>
        </p:nvSpPr>
        <p:spPr>
          <a:xfrm>
            <a:off x="4686832" y="3255324"/>
            <a:ext cx="177746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 err="1"/>
              <a:t>Pembrolizumab</a:t>
            </a:r>
            <a:r>
              <a:rPr lang="de-DE" sz="1400" dirty="0"/>
              <a:t> +</a:t>
            </a:r>
          </a:p>
          <a:p>
            <a:r>
              <a:rPr lang="de-DE" sz="1400" dirty="0"/>
              <a:t>Cis-/</a:t>
            </a:r>
            <a:r>
              <a:rPr lang="de-DE" sz="1400" dirty="0" err="1"/>
              <a:t>Carboplatin</a:t>
            </a:r>
            <a:r>
              <a:rPr lang="de-DE" sz="1400" dirty="0"/>
              <a:t> +   o.</a:t>
            </a:r>
          </a:p>
          <a:p>
            <a:r>
              <a:rPr lang="de-DE" sz="1400" dirty="0"/>
              <a:t>(</a:t>
            </a:r>
            <a:r>
              <a:rPr lang="de-DE" sz="1400" dirty="0" err="1"/>
              <a:t>nab</a:t>
            </a:r>
            <a:r>
              <a:rPr lang="de-DE" sz="1400" dirty="0"/>
              <a:t>-)</a:t>
            </a:r>
            <a:r>
              <a:rPr lang="de-DE" sz="1400" dirty="0" err="1"/>
              <a:t>Paclitaxel</a:t>
            </a:r>
            <a:endParaRPr lang="de-DE" sz="1400" dirty="0"/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38C71873-1677-A844-91DF-D88E9368E737}"/>
              </a:ext>
            </a:extLst>
          </p:cNvPr>
          <p:cNvSpPr txBox="1"/>
          <p:nvPr/>
        </p:nvSpPr>
        <p:spPr>
          <a:xfrm>
            <a:off x="6357008" y="3173393"/>
            <a:ext cx="114313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 err="1"/>
              <a:t>Nivolumab</a:t>
            </a:r>
            <a:endParaRPr lang="de-DE" sz="1400" dirty="0"/>
          </a:p>
          <a:p>
            <a:r>
              <a:rPr lang="de-DE" sz="1400" dirty="0" err="1"/>
              <a:t>Ipilimumab</a:t>
            </a:r>
            <a:endParaRPr lang="de-DE" sz="1400" dirty="0"/>
          </a:p>
          <a:p>
            <a:r>
              <a:rPr lang="de-DE" sz="1400" dirty="0" err="1"/>
              <a:t>Carvoplatin</a:t>
            </a:r>
            <a:endParaRPr lang="de-DE" sz="1400" dirty="0"/>
          </a:p>
          <a:p>
            <a:r>
              <a:rPr lang="de-DE" sz="1400" dirty="0" err="1"/>
              <a:t>Paclitaxel</a:t>
            </a:r>
            <a:endParaRPr lang="de-DE" sz="1400" dirty="0"/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25A644BD-A6C2-8248-B6F8-7FF5CC7C77D1}"/>
              </a:ext>
            </a:extLst>
          </p:cNvPr>
          <p:cNvSpPr txBox="1"/>
          <p:nvPr/>
        </p:nvSpPr>
        <p:spPr>
          <a:xfrm>
            <a:off x="4552736" y="5570832"/>
            <a:ext cx="156866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 err="1"/>
              <a:t>Pembrolizumab</a:t>
            </a:r>
            <a:endParaRPr lang="de-DE" sz="1400" dirty="0"/>
          </a:p>
          <a:p>
            <a:r>
              <a:rPr lang="de-DE" sz="1400" dirty="0"/>
              <a:t>Cis/</a:t>
            </a:r>
            <a:r>
              <a:rPr lang="de-DE" sz="1400" dirty="0" err="1"/>
              <a:t>Carboplatin</a:t>
            </a:r>
            <a:r>
              <a:rPr lang="de-DE" sz="1400" dirty="0"/>
              <a:t>   o.</a:t>
            </a:r>
          </a:p>
          <a:p>
            <a:r>
              <a:rPr lang="de-DE" sz="1400" dirty="0" err="1"/>
              <a:t>Pemetrexed</a:t>
            </a:r>
            <a:endParaRPr lang="de-DE" sz="1400" dirty="0"/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1CF73D05-31C7-E544-986E-87BC75338E3E}"/>
              </a:ext>
            </a:extLst>
          </p:cNvPr>
          <p:cNvSpPr txBox="1"/>
          <p:nvPr/>
        </p:nvSpPr>
        <p:spPr>
          <a:xfrm>
            <a:off x="6073693" y="5507332"/>
            <a:ext cx="156866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 err="1"/>
              <a:t>Atezolizumab</a:t>
            </a:r>
            <a:r>
              <a:rPr lang="de-DE" sz="1400" dirty="0"/>
              <a:t>,</a:t>
            </a:r>
          </a:p>
          <a:p>
            <a:r>
              <a:rPr lang="de-DE" sz="1400" dirty="0" err="1"/>
              <a:t>Bevacizumab</a:t>
            </a:r>
            <a:r>
              <a:rPr lang="de-DE" sz="1400" dirty="0"/>
              <a:t>   o.</a:t>
            </a:r>
          </a:p>
          <a:p>
            <a:r>
              <a:rPr lang="de-DE" sz="1400" dirty="0" err="1"/>
              <a:t>Carboplatin</a:t>
            </a:r>
            <a:r>
              <a:rPr lang="de-DE" sz="1400" dirty="0"/>
              <a:t>,</a:t>
            </a:r>
          </a:p>
          <a:p>
            <a:r>
              <a:rPr lang="de-DE" sz="1400" dirty="0" err="1"/>
              <a:t>Paclitaxel</a:t>
            </a:r>
            <a:endParaRPr lang="de-DE" sz="1400" dirty="0"/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3A559CAC-D1E5-6D42-8CFF-C91F712057AA}"/>
              </a:ext>
            </a:extLst>
          </p:cNvPr>
          <p:cNvSpPr txBox="1"/>
          <p:nvPr/>
        </p:nvSpPr>
        <p:spPr>
          <a:xfrm>
            <a:off x="7449494" y="5594350"/>
            <a:ext cx="156866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 err="1"/>
              <a:t>Atezolizumab</a:t>
            </a:r>
            <a:endParaRPr lang="de-DE" sz="1400" dirty="0"/>
          </a:p>
          <a:p>
            <a:r>
              <a:rPr lang="de-DE" sz="1400" dirty="0" err="1"/>
              <a:t>Carboplatin</a:t>
            </a:r>
            <a:r>
              <a:rPr lang="de-DE" sz="1400" dirty="0"/>
              <a:t>   o.</a:t>
            </a:r>
          </a:p>
          <a:p>
            <a:r>
              <a:rPr lang="de-DE" sz="1400" dirty="0" err="1"/>
              <a:t>nabPaclitaxel</a:t>
            </a:r>
            <a:endParaRPr lang="de-DE" sz="1400" dirty="0"/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3B94088C-4814-EB4C-9483-1709F973145B}"/>
              </a:ext>
            </a:extLst>
          </p:cNvPr>
          <p:cNvSpPr txBox="1"/>
          <p:nvPr/>
        </p:nvSpPr>
        <p:spPr>
          <a:xfrm>
            <a:off x="8787128" y="5508537"/>
            <a:ext cx="138557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 err="1"/>
              <a:t>Nivolumab</a:t>
            </a:r>
            <a:endParaRPr lang="de-DE" sz="1400" dirty="0"/>
          </a:p>
          <a:p>
            <a:r>
              <a:rPr lang="de-DE" sz="1400" dirty="0" err="1"/>
              <a:t>Ipilimumab</a:t>
            </a:r>
            <a:endParaRPr lang="de-DE" sz="1400" dirty="0"/>
          </a:p>
          <a:p>
            <a:r>
              <a:rPr lang="de-DE" sz="1400" dirty="0"/>
              <a:t>Cis/</a:t>
            </a:r>
            <a:r>
              <a:rPr lang="de-DE" sz="1400" dirty="0" err="1"/>
              <a:t>Carboplatin</a:t>
            </a:r>
            <a:endParaRPr lang="de-DE" sz="1400" dirty="0"/>
          </a:p>
          <a:p>
            <a:r>
              <a:rPr lang="de-DE" sz="1400" dirty="0" err="1"/>
              <a:t>Pemetrexed</a:t>
            </a:r>
            <a:endParaRPr lang="de-DE" sz="1400" dirty="0"/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8AA2BF9F-3C10-5E4F-AFEE-20C849BD40E8}"/>
              </a:ext>
            </a:extLst>
          </p:cNvPr>
          <p:cNvCxnSpPr/>
          <p:nvPr/>
        </p:nvCxnSpPr>
        <p:spPr>
          <a:xfrm>
            <a:off x="9093200" y="1442559"/>
            <a:ext cx="1282700" cy="20709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6AF905BD-FDAC-4847-891D-2C885D7F1C31}"/>
              </a:ext>
            </a:extLst>
          </p:cNvPr>
          <p:cNvCxnSpPr/>
          <p:nvPr/>
        </p:nvCxnSpPr>
        <p:spPr>
          <a:xfrm flipH="1">
            <a:off x="9906000" y="3521430"/>
            <a:ext cx="469900" cy="23713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736363F5-4F5F-8140-8380-86EB1E53CE4D}"/>
              </a:ext>
            </a:extLst>
          </p:cNvPr>
          <p:cNvCxnSpPr/>
          <p:nvPr/>
        </p:nvCxnSpPr>
        <p:spPr>
          <a:xfrm>
            <a:off x="7133087" y="4419600"/>
            <a:ext cx="30650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2300445F-423C-1B40-A158-743C47B1A080}"/>
              </a:ext>
            </a:extLst>
          </p:cNvPr>
          <p:cNvCxnSpPr/>
          <p:nvPr/>
        </p:nvCxnSpPr>
        <p:spPr>
          <a:xfrm>
            <a:off x="6959600" y="4165200"/>
            <a:ext cx="173487" cy="25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feld 131">
            <a:extLst>
              <a:ext uri="{FF2B5EF4-FFF2-40B4-BE49-F238E27FC236}">
                <a16:creationId xmlns:a16="http://schemas.microsoft.com/office/drawing/2014/main" id="{B0D339E0-DD88-9249-A79C-2A23AB3FD85D}"/>
              </a:ext>
            </a:extLst>
          </p:cNvPr>
          <p:cNvSpPr txBox="1"/>
          <p:nvPr/>
        </p:nvSpPr>
        <p:spPr>
          <a:xfrm>
            <a:off x="10787958" y="1340447"/>
            <a:ext cx="1385572" cy="43704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 err="1"/>
              <a:t>Doxetaxel</a:t>
            </a:r>
            <a:r>
              <a:rPr lang="de-DE" sz="1400" dirty="0"/>
              <a:t> +</a:t>
            </a:r>
          </a:p>
          <a:p>
            <a:r>
              <a:rPr lang="de-DE" sz="1400" dirty="0" err="1"/>
              <a:t>Nintedanib</a:t>
            </a:r>
            <a:endParaRPr lang="de-DE" sz="1400" dirty="0"/>
          </a:p>
          <a:p>
            <a:endParaRPr lang="de-DE" sz="400" dirty="0"/>
          </a:p>
          <a:p>
            <a:r>
              <a:rPr lang="de-DE" sz="1400" dirty="0"/>
              <a:t>        o.</a:t>
            </a:r>
          </a:p>
          <a:p>
            <a:endParaRPr lang="de-DE" sz="400" dirty="0"/>
          </a:p>
          <a:p>
            <a:r>
              <a:rPr lang="de-DE" sz="1400" dirty="0" err="1"/>
              <a:t>Docetaxel</a:t>
            </a:r>
            <a:r>
              <a:rPr lang="de-DE" sz="1400" dirty="0"/>
              <a:t> + </a:t>
            </a:r>
          </a:p>
          <a:p>
            <a:r>
              <a:rPr lang="de-DE" sz="1400" dirty="0" err="1"/>
              <a:t>Ramucirumab</a:t>
            </a:r>
            <a:endParaRPr lang="de-DE" sz="1400" dirty="0"/>
          </a:p>
          <a:p>
            <a:endParaRPr lang="de-DE" sz="400" dirty="0"/>
          </a:p>
          <a:p>
            <a:r>
              <a:rPr lang="de-DE" sz="1400" dirty="0"/>
              <a:t>        o.</a:t>
            </a:r>
          </a:p>
          <a:p>
            <a:endParaRPr lang="de-DE" sz="400" dirty="0"/>
          </a:p>
          <a:p>
            <a:r>
              <a:rPr lang="de-DE" sz="1400" dirty="0"/>
              <a:t>alt. Zytostatika</a:t>
            </a:r>
          </a:p>
          <a:p>
            <a:endParaRPr lang="de-DE" sz="400" dirty="0"/>
          </a:p>
          <a:p>
            <a:r>
              <a:rPr lang="de-DE" sz="1400" dirty="0"/>
              <a:t>         o.</a:t>
            </a:r>
          </a:p>
          <a:p>
            <a:endParaRPr lang="de-DE" sz="400" dirty="0"/>
          </a:p>
          <a:p>
            <a:r>
              <a:rPr lang="de-DE" sz="1400" dirty="0" err="1"/>
              <a:t>Afatinib</a:t>
            </a:r>
            <a:endParaRPr lang="de-DE" sz="1400" dirty="0"/>
          </a:p>
          <a:p>
            <a:endParaRPr lang="de-DE" sz="400" dirty="0"/>
          </a:p>
          <a:p>
            <a:r>
              <a:rPr lang="de-DE" sz="1400" dirty="0"/>
              <a:t>         o.</a:t>
            </a:r>
          </a:p>
          <a:p>
            <a:endParaRPr lang="de-DE" sz="400" dirty="0"/>
          </a:p>
          <a:p>
            <a:r>
              <a:rPr lang="de-DE" sz="1400" dirty="0" err="1"/>
              <a:t>Erlotinib</a:t>
            </a:r>
            <a:endParaRPr lang="de-DE" sz="1400" dirty="0"/>
          </a:p>
          <a:p>
            <a:endParaRPr lang="de-DE" sz="400" dirty="0"/>
          </a:p>
          <a:p>
            <a:r>
              <a:rPr lang="de-DE" sz="1400" dirty="0"/>
              <a:t>         o.</a:t>
            </a:r>
          </a:p>
          <a:p>
            <a:endParaRPr lang="de-DE" sz="400" dirty="0"/>
          </a:p>
          <a:p>
            <a:r>
              <a:rPr lang="de-DE" sz="1400" dirty="0"/>
              <a:t>PD-L1/PD1-Inh.</a:t>
            </a:r>
          </a:p>
          <a:p>
            <a:endParaRPr lang="de-DE" sz="1400" dirty="0"/>
          </a:p>
          <a:p>
            <a:endParaRPr lang="de-DE" sz="1400" dirty="0"/>
          </a:p>
          <a:p>
            <a:r>
              <a:rPr lang="de-DE" sz="1400" dirty="0" err="1"/>
              <a:t>best</a:t>
            </a:r>
            <a:r>
              <a:rPr lang="de-DE" sz="1400" dirty="0"/>
              <a:t> </a:t>
            </a:r>
            <a:r>
              <a:rPr lang="de-DE" sz="1400" dirty="0" err="1"/>
              <a:t>supportive</a:t>
            </a:r>
            <a:r>
              <a:rPr lang="de-DE" sz="1400" dirty="0"/>
              <a:t> care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11CB31FF-4E83-8046-ADE7-89F1CD6B3992}"/>
              </a:ext>
            </a:extLst>
          </p:cNvPr>
          <p:cNvSpPr txBox="1"/>
          <p:nvPr/>
        </p:nvSpPr>
        <p:spPr>
          <a:xfrm>
            <a:off x="210569" y="6448954"/>
            <a:ext cx="11862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www.onkopedia.de</a:t>
            </a:r>
            <a:r>
              <a:rPr lang="de-DE" sz="1000" dirty="0"/>
              <a:t>, Lungenkarzinom, nicht-kleinzellig, Abruf am 02.07.2021			</a:t>
            </a:r>
          </a:p>
        </p:txBody>
      </p:sp>
    </p:spTree>
    <p:extLst>
      <p:ext uri="{BB962C8B-B14F-4D97-AF65-F5344CB8AC3E}">
        <p14:creationId xmlns:p14="http://schemas.microsoft.com/office/powerpoint/2010/main" val="217785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32FB74-183C-B54B-90B2-66880F29AA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55" t="22253" r="11909" b="22825"/>
          <a:stretch/>
        </p:blipFill>
        <p:spPr>
          <a:xfrm>
            <a:off x="4791867" y="1948158"/>
            <a:ext cx="4356099" cy="22484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BF7899F-E856-4F49-8685-DE3873B58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178" y="267501"/>
            <a:ext cx="6742717" cy="371476"/>
          </a:xfrm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accent1"/>
                </a:solidFill>
              </a:rPr>
              <a:t>Journal Club</a:t>
            </a:r>
            <a:r>
              <a:rPr lang="de-DE" sz="2000" dirty="0"/>
              <a:t> </a:t>
            </a:r>
            <a:r>
              <a:rPr lang="de-DE" sz="2000" b="1" dirty="0"/>
              <a:t>Individualisierte palliative Therapie bei NSCLC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C818E6-3666-614F-A857-EBFF87B3A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69" y="180189"/>
            <a:ext cx="569457" cy="546100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6053E0C1-FE55-0D41-8438-8AF8ED26ECED}"/>
              </a:ext>
            </a:extLst>
          </p:cNvPr>
          <p:cNvCxnSpPr/>
          <p:nvPr/>
        </p:nvCxnSpPr>
        <p:spPr>
          <a:xfrm>
            <a:off x="-57152" y="6415089"/>
            <a:ext cx="12301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67655BCC-EBEE-3541-8032-7A9A10A93A1A}"/>
              </a:ext>
            </a:extLst>
          </p:cNvPr>
          <p:cNvSpPr txBox="1">
            <a:spLocks/>
          </p:cNvSpPr>
          <p:nvPr/>
        </p:nvSpPr>
        <p:spPr>
          <a:xfrm>
            <a:off x="7416801" y="267501"/>
            <a:ext cx="4309318" cy="3714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Individualisierte palliative Therapie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9BD86A-03C4-EE4A-84F0-D21E4FF9B350}"/>
              </a:ext>
            </a:extLst>
          </p:cNvPr>
          <p:cNvSpPr txBox="1"/>
          <p:nvPr/>
        </p:nvSpPr>
        <p:spPr>
          <a:xfrm>
            <a:off x="783626" y="993594"/>
            <a:ext cx="927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Best </a:t>
            </a:r>
            <a:r>
              <a:rPr lang="de-DE" sz="2400" b="1" u="sng" dirty="0" err="1"/>
              <a:t>supportive</a:t>
            </a:r>
            <a:r>
              <a:rPr lang="de-DE" sz="2400" b="1" u="sng" dirty="0"/>
              <a:t> Care (BSC)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6B9788B-B3B8-2E48-9060-D559397DC286}"/>
              </a:ext>
            </a:extLst>
          </p:cNvPr>
          <p:cNvSpPr txBox="1"/>
          <p:nvPr/>
        </p:nvSpPr>
        <p:spPr>
          <a:xfrm>
            <a:off x="837179" y="2051824"/>
            <a:ext cx="53858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Analgesie nach WHO-Stufenschema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b="1" dirty="0" err="1"/>
              <a:t>Kortikosteroide</a:t>
            </a:r>
            <a:endParaRPr lang="de-DE" b="1" dirty="0"/>
          </a:p>
          <a:p>
            <a:pPr marL="285750" indent="-285750">
              <a:buFont typeface="Symbol" pitchFamily="2" charset="2"/>
              <a:buChar char="-"/>
            </a:pPr>
            <a:r>
              <a:rPr lang="de-DE" dirty="0"/>
              <a:t>bei ZNS-Metastasen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i="1" dirty="0"/>
              <a:t>CAVE!</a:t>
            </a:r>
            <a:r>
              <a:rPr lang="de-DE" dirty="0"/>
              <a:t> PD-L1-Antikörper</a:t>
            </a:r>
          </a:p>
          <a:p>
            <a:endParaRPr lang="de-DE" dirty="0"/>
          </a:p>
          <a:p>
            <a:r>
              <a:rPr lang="de-DE" b="1" dirty="0"/>
              <a:t>abführende Medikamente, </a:t>
            </a:r>
            <a:r>
              <a:rPr lang="de-DE" b="1" dirty="0" err="1"/>
              <a:t>Prokinetika</a:t>
            </a:r>
            <a:endParaRPr lang="de-DE" b="1" dirty="0"/>
          </a:p>
          <a:p>
            <a:endParaRPr lang="de-DE" b="1" dirty="0"/>
          </a:p>
          <a:p>
            <a:r>
              <a:rPr lang="de-DE" b="1" dirty="0"/>
              <a:t>sonstige symptomorientierte </a:t>
            </a:r>
            <a:r>
              <a:rPr lang="de-DE" b="1" dirty="0" err="1"/>
              <a:t>supportive</a:t>
            </a:r>
            <a:r>
              <a:rPr lang="de-DE" b="1" dirty="0"/>
              <a:t> Therapie</a:t>
            </a:r>
          </a:p>
          <a:p>
            <a:endParaRPr lang="de-DE" dirty="0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57065A7-6774-1747-9BF0-FD1F19AD450B}"/>
              </a:ext>
            </a:extLst>
          </p:cNvPr>
          <p:cNvSpPr txBox="1"/>
          <p:nvPr/>
        </p:nvSpPr>
        <p:spPr>
          <a:xfrm>
            <a:off x="210569" y="6448954"/>
            <a:ext cx="11862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Behrend, „</a:t>
            </a:r>
            <a:r>
              <a:rPr lang="de-DE" sz="1000" dirty="0" err="1"/>
              <a:t>Prednisolon</a:t>
            </a:r>
            <a:r>
              <a:rPr lang="de-DE" sz="1000" dirty="0"/>
              <a:t> und Immuntherapie“, Fokus Onkologie, </a:t>
            </a:r>
            <a:r>
              <a:rPr lang="de-DE" sz="1000" dirty="0" err="1"/>
              <a:t>Ausg</a:t>
            </a:r>
            <a:r>
              <a:rPr lang="de-DE" sz="1000" dirty="0"/>
              <a:t>. 22, S. 13, 2019</a:t>
            </a:r>
          </a:p>
          <a:p>
            <a:r>
              <a:rPr lang="de-DE" sz="1000" dirty="0"/>
              <a:t>Lester et al., „</a:t>
            </a:r>
            <a:r>
              <a:rPr lang="de-DE" sz="1000" dirty="0" err="1"/>
              <a:t>What</a:t>
            </a:r>
            <a:r>
              <a:rPr lang="de-DE" sz="1000" dirty="0"/>
              <a:t> </a:t>
            </a:r>
            <a:r>
              <a:rPr lang="de-DE" sz="1000" dirty="0" err="1"/>
              <a:t>constitutes</a:t>
            </a:r>
            <a:r>
              <a:rPr lang="de-DE" sz="1000" dirty="0"/>
              <a:t> </a:t>
            </a:r>
            <a:r>
              <a:rPr lang="de-DE" sz="1000" dirty="0" err="1"/>
              <a:t>best</a:t>
            </a:r>
            <a:r>
              <a:rPr lang="de-DE" sz="1000" dirty="0"/>
              <a:t> </a:t>
            </a:r>
            <a:r>
              <a:rPr lang="de-DE" sz="1000" dirty="0" err="1"/>
              <a:t>supportive</a:t>
            </a:r>
            <a:r>
              <a:rPr lang="de-DE" sz="1000" dirty="0"/>
              <a:t> care in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treatment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advanced</a:t>
            </a:r>
            <a:r>
              <a:rPr lang="de-DE" sz="1000" dirty="0"/>
              <a:t> non-</a:t>
            </a:r>
            <a:r>
              <a:rPr lang="de-DE" sz="1000" dirty="0" err="1"/>
              <a:t>small</a:t>
            </a:r>
            <a:r>
              <a:rPr lang="de-DE" sz="1000" dirty="0"/>
              <a:t> </a:t>
            </a:r>
            <a:r>
              <a:rPr lang="de-DE" sz="1000" dirty="0" err="1"/>
              <a:t>call</a:t>
            </a:r>
            <a:r>
              <a:rPr lang="de-DE" sz="1000" dirty="0"/>
              <a:t> </a:t>
            </a:r>
            <a:r>
              <a:rPr lang="de-DE" sz="1000" dirty="0" err="1"/>
              <a:t>lung</a:t>
            </a:r>
            <a:r>
              <a:rPr lang="de-DE" sz="1000" dirty="0"/>
              <a:t> </a:t>
            </a:r>
            <a:r>
              <a:rPr lang="de-DE" sz="1000" dirty="0" err="1"/>
              <a:t>cancer</a:t>
            </a:r>
            <a:r>
              <a:rPr lang="de-DE" sz="1000" dirty="0"/>
              <a:t> ?“, Lung Cancer, 2013			</a:t>
            </a:r>
          </a:p>
        </p:txBody>
      </p:sp>
    </p:spTree>
    <p:extLst>
      <p:ext uri="{BB962C8B-B14F-4D97-AF65-F5344CB8AC3E}">
        <p14:creationId xmlns:p14="http://schemas.microsoft.com/office/powerpoint/2010/main" val="3789059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5C818E6-3666-614F-A857-EBFF87B3A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69" y="180189"/>
            <a:ext cx="569457" cy="5461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6C0F0E75-2DF5-1743-98B4-668BF6C4A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5564" y="5096435"/>
            <a:ext cx="5307106" cy="1129834"/>
          </a:xfrm>
        </p:spPr>
        <p:txBody>
          <a:bodyPr/>
          <a:lstStyle/>
          <a:p>
            <a:r>
              <a:rPr lang="de-DE" dirty="0"/>
              <a:t>...noch Fragen 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EBB12D6-FB15-5244-8B51-40CE6CCFC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717" y="726289"/>
            <a:ext cx="53848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3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7899F-E856-4F49-8685-DE3873B58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178" y="267501"/>
            <a:ext cx="6742717" cy="371476"/>
          </a:xfrm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accent1"/>
                </a:solidFill>
              </a:rPr>
              <a:t>Journal Club</a:t>
            </a:r>
            <a:r>
              <a:rPr lang="de-DE" sz="2000" dirty="0"/>
              <a:t> </a:t>
            </a:r>
            <a:r>
              <a:rPr lang="de-DE" sz="2000" b="1" dirty="0"/>
              <a:t>Individualisierte palliative Therapie bei NSCLC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C818E6-3666-614F-A857-EBFF87B3A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69" y="180189"/>
            <a:ext cx="569457" cy="546100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6053E0C1-FE55-0D41-8438-8AF8ED26ECED}"/>
              </a:ext>
            </a:extLst>
          </p:cNvPr>
          <p:cNvCxnSpPr/>
          <p:nvPr/>
        </p:nvCxnSpPr>
        <p:spPr>
          <a:xfrm>
            <a:off x="-57152" y="6415089"/>
            <a:ext cx="12301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67655BCC-EBEE-3541-8032-7A9A10A93A1A}"/>
              </a:ext>
            </a:extLst>
          </p:cNvPr>
          <p:cNvSpPr txBox="1">
            <a:spLocks/>
          </p:cNvSpPr>
          <p:nvPr/>
        </p:nvSpPr>
        <p:spPr>
          <a:xfrm>
            <a:off x="8062731" y="267501"/>
            <a:ext cx="3663387" cy="3714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Inhalt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9BD86A-03C4-EE4A-84F0-D21E4FF9B350}"/>
              </a:ext>
            </a:extLst>
          </p:cNvPr>
          <p:cNvSpPr txBox="1"/>
          <p:nvPr/>
        </p:nvSpPr>
        <p:spPr>
          <a:xfrm>
            <a:off x="766693" y="1653988"/>
            <a:ext cx="927825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Inhalt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Epidemiologie, Ätiologie &amp; Klinik von Lungentumoren</a:t>
            </a:r>
          </a:p>
          <a:p>
            <a:endParaRPr lang="de-DE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Diagnostik, </a:t>
            </a:r>
            <a:r>
              <a:rPr lang="de-DE" sz="2000" dirty="0" err="1"/>
              <a:t>Stadieneinteilung</a:t>
            </a:r>
            <a:r>
              <a:rPr lang="de-DE" sz="2000" dirty="0"/>
              <a:t> von Lungentumoren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Therapeutische Zielsetzung bei NSCLC</a:t>
            </a:r>
          </a:p>
          <a:p>
            <a:endParaRPr lang="de-DE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Individualisierte palliative Tumortherapie bei NSCLC</a:t>
            </a:r>
          </a:p>
          <a:p>
            <a:endParaRPr lang="de-DE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Best </a:t>
            </a:r>
            <a:r>
              <a:rPr lang="de-DE" sz="2000" dirty="0" err="1"/>
              <a:t>supportive</a:t>
            </a:r>
            <a:r>
              <a:rPr lang="de-DE" sz="2000" dirty="0"/>
              <a:t> Care (BSC)</a:t>
            </a:r>
          </a:p>
        </p:txBody>
      </p:sp>
    </p:spTree>
    <p:extLst>
      <p:ext uri="{BB962C8B-B14F-4D97-AF65-F5344CB8AC3E}">
        <p14:creationId xmlns:p14="http://schemas.microsoft.com/office/powerpoint/2010/main" val="313603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7899F-E856-4F49-8685-DE3873B58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178" y="267501"/>
            <a:ext cx="6742717" cy="371476"/>
          </a:xfrm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accent1"/>
                </a:solidFill>
              </a:rPr>
              <a:t>Journal Club</a:t>
            </a:r>
            <a:r>
              <a:rPr lang="de-DE" sz="2000" dirty="0"/>
              <a:t> </a:t>
            </a:r>
            <a:r>
              <a:rPr lang="de-DE" sz="2000" b="1" dirty="0"/>
              <a:t>Individualisierte palliative Therapie bei NSCLC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C818E6-3666-614F-A857-EBFF87B3A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9" y="180189"/>
            <a:ext cx="569457" cy="546100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6053E0C1-FE55-0D41-8438-8AF8ED26ECED}"/>
              </a:ext>
            </a:extLst>
          </p:cNvPr>
          <p:cNvCxnSpPr/>
          <p:nvPr/>
        </p:nvCxnSpPr>
        <p:spPr>
          <a:xfrm>
            <a:off x="-57152" y="6415089"/>
            <a:ext cx="12301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67655BCC-EBEE-3541-8032-7A9A10A93A1A}"/>
              </a:ext>
            </a:extLst>
          </p:cNvPr>
          <p:cNvSpPr txBox="1">
            <a:spLocks/>
          </p:cNvSpPr>
          <p:nvPr/>
        </p:nvSpPr>
        <p:spPr>
          <a:xfrm>
            <a:off x="8062731" y="267501"/>
            <a:ext cx="3663387" cy="3714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Epidemiologie, Ätiologie &amp; Klinik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4E79AC1-38A1-694B-846F-A8BA274F35BC}"/>
              </a:ext>
            </a:extLst>
          </p:cNvPr>
          <p:cNvSpPr/>
          <p:nvPr/>
        </p:nvSpPr>
        <p:spPr>
          <a:xfrm>
            <a:off x="4208536" y="922813"/>
            <a:ext cx="3565564" cy="5295751"/>
          </a:xfrm>
          <a:prstGeom prst="roundRect">
            <a:avLst>
              <a:gd name="adj" fmla="val 694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b="1" dirty="0">
                <a:solidFill>
                  <a:sysClr val="windowText" lastClr="000000"/>
                </a:solidFill>
              </a:rPr>
              <a:t>Ätiologie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 err="1">
                <a:solidFill>
                  <a:sysClr val="windowText" lastClr="000000"/>
                </a:solidFill>
              </a:rPr>
              <a:t>Inhalativer</a:t>
            </a:r>
            <a:r>
              <a:rPr lang="de-DE" dirty="0">
                <a:solidFill>
                  <a:sysClr val="windowText" lastClr="000000"/>
                </a:solidFill>
              </a:rPr>
              <a:t> Nikotinabusus (85 %)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auch sekundär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Berufliche Karzinogene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Asbest (90 %)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Chromverbindungen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Arsen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Ionisierende Stoffe (z.B. Radon)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Polyzyklische aromatische CHO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6C42A4D-0D8D-FB4C-A14A-82CB53B12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434" y="2154567"/>
            <a:ext cx="3008863" cy="236606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B2DCABA-40AD-1340-960E-872682075E5D}"/>
              </a:ext>
            </a:extLst>
          </p:cNvPr>
          <p:cNvSpPr txBox="1"/>
          <p:nvPr/>
        </p:nvSpPr>
        <p:spPr>
          <a:xfrm>
            <a:off x="210568" y="6448954"/>
            <a:ext cx="11981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Lubin et al., „</a:t>
            </a:r>
            <a:r>
              <a:rPr lang="de-DE" sz="1000" dirty="0" err="1"/>
              <a:t>Cigarette</a:t>
            </a:r>
            <a:r>
              <a:rPr lang="de-DE" sz="1000" dirty="0"/>
              <a:t> </a:t>
            </a:r>
            <a:r>
              <a:rPr lang="de-DE" sz="1000" dirty="0" err="1"/>
              <a:t>smoking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lung</a:t>
            </a:r>
            <a:r>
              <a:rPr lang="de-DE" sz="1000" dirty="0"/>
              <a:t> </a:t>
            </a:r>
            <a:r>
              <a:rPr lang="de-DE" sz="1000" dirty="0" err="1"/>
              <a:t>cancer</a:t>
            </a:r>
            <a:r>
              <a:rPr lang="de-DE" sz="1000" dirty="0"/>
              <a:t>: </a:t>
            </a:r>
            <a:r>
              <a:rPr lang="de-DE" sz="1000" dirty="0" err="1"/>
              <a:t>modelling</a:t>
            </a:r>
            <a:r>
              <a:rPr lang="de-DE" sz="1000" dirty="0"/>
              <a:t> total </a:t>
            </a:r>
            <a:r>
              <a:rPr lang="de-DE" sz="1000" dirty="0" err="1"/>
              <a:t>exposiure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intensity</a:t>
            </a:r>
            <a:r>
              <a:rPr lang="de-DE" sz="1000" dirty="0"/>
              <a:t>“, </a:t>
            </a:r>
            <a:r>
              <a:rPr lang="de-DE" sz="1000" dirty="0" err="1"/>
              <a:t>doi</a:t>
            </a:r>
            <a:r>
              <a:rPr lang="de-DE" sz="1000" dirty="0"/>
              <a:t>: 10.1158/1055-9965.EPI-05-0863, 2006	Leitlinie Prävention, Diagnostik, Therapie und Nachsorge des Lungenkarzinoms, 2018 </a:t>
            </a:r>
          </a:p>
          <a:p>
            <a:r>
              <a:rPr lang="de-DE" sz="1000" dirty="0"/>
              <a:t>Herold et al., „Innere Medizin“, Gerd Herold, Köln, 2017					</a:t>
            </a:r>
            <a:r>
              <a:rPr lang="de-DE" sz="1000" dirty="0">
                <a:hlinkClick r:id="rId5"/>
              </a:rPr>
              <a:t>www.onkopedia.de</a:t>
            </a:r>
            <a:r>
              <a:rPr lang="de-DE" sz="1000" dirty="0"/>
              <a:t>, Lungenkarzinom, nicht-kleinzellig, Abruf am 01.07.2021</a:t>
            </a: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1C0FD565-80EE-AD45-B80E-DFACFBAE84E2}"/>
              </a:ext>
            </a:extLst>
          </p:cNvPr>
          <p:cNvSpPr/>
          <p:nvPr/>
        </p:nvSpPr>
        <p:spPr>
          <a:xfrm>
            <a:off x="329668" y="922813"/>
            <a:ext cx="3565564" cy="5295751"/>
          </a:xfrm>
          <a:prstGeom prst="roundRect">
            <a:avLst>
              <a:gd name="adj" fmla="val 694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b="1" dirty="0">
                <a:solidFill>
                  <a:sysClr val="windowText" lastClr="000000"/>
                </a:solidFill>
              </a:rPr>
              <a:t>Epidemiologie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17-20 % 	SCLC</a:t>
            </a:r>
          </a:p>
          <a:p>
            <a:r>
              <a:rPr lang="de-DE" dirty="0">
                <a:solidFill>
                  <a:sysClr val="windowText" lastClr="000000"/>
                </a:solidFill>
              </a:rPr>
              <a:t>ca. 80 % 	NSCLC</a:t>
            </a:r>
          </a:p>
          <a:p>
            <a:endParaRPr lang="de-DE" sz="800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Inzidenz (D) ♂ ca. 36.000 (63 %)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zweithäufigster Tumor bei Männern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sinkende Tendenz</a:t>
            </a:r>
          </a:p>
          <a:p>
            <a:pPr marL="285750" indent="-285750">
              <a:buFont typeface="Symbol" pitchFamily="2" charset="2"/>
              <a:buChar char="-"/>
            </a:pPr>
            <a:endParaRPr lang="de-DE" sz="1400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Inzidenz (D) ♀ ca. 21.000 (37 %)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dritthäufigster Tumor bei Frauen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steigende Tendenz</a:t>
            </a:r>
          </a:p>
          <a:p>
            <a:pPr marL="285750" indent="-285750">
              <a:buFont typeface="Symbol" pitchFamily="2" charset="2"/>
              <a:buChar char="-"/>
            </a:pPr>
            <a:endParaRPr lang="de-DE" dirty="0">
              <a:solidFill>
                <a:sysClr val="windowText" lastClr="000000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endParaRPr lang="de-DE" dirty="0">
              <a:solidFill>
                <a:sysClr val="windowText" lastClr="000000"/>
              </a:solidFill>
            </a:endParaRP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Mittleres Erkrankungsalter 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♂ 	70 Jahre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♀ 	69 Jahre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4C1DEF5-6F9C-3844-B863-57BE23077D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863" y="3990330"/>
            <a:ext cx="2217174" cy="1238395"/>
          </a:xfrm>
          <a:prstGeom prst="rect">
            <a:avLst/>
          </a:prstGeom>
        </p:spPr>
      </p:pic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685108B-ED42-BF4A-A946-84831D7F45B4}"/>
              </a:ext>
            </a:extLst>
          </p:cNvPr>
          <p:cNvSpPr/>
          <p:nvPr/>
        </p:nvSpPr>
        <p:spPr>
          <a:xfrm>
            <a:off x="8034997" y="922812"/>
            <a:ext cx="3818335" cy="5295751"/>
          </a:xfrm>
          <a:prstGeom prst="roundRect">
            <a:avLst>
              <a:gd name="adj" fmla="val 694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b="1" dirty="0">
                <a:solidFill>
                  <a:sysClr val="windowText" lastClr="000000"/>
                </a:solidFill>
              </a:rPr>
              <a:t>Klinik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Husten			</a:t>
            </a:r>
            <a:r>
              <a:rPr lang="de-DE" sz="1400" dirty="0">
                <a:solidFill>
                  <a:sysClr val="windowText" lastClr="000000"/>
                </a:solidFill>
              </a:rPr>
              <a:t>8-75 %</a:t>
            </a:r>
          </a:p>
          <a:p>
            <a:r>
              <a:rPr lang="de-DE" dirty="0">
                <a:solidFill>
                  <a:sysClr val="windowText" lastClr="000000"/>
                </a:solidFill>
              </a:rPr>
              <a:t>Gewichtsverlust		</a:t>
            </a:r>
            <a:r>
              <a:rPr lang="de-DE" sz="1400" dirty="0">
                <a:solidFill>
                  <a:sysClr val="windowText" lastClr="000000"/>
                </a:solidFill>
              </a:rPr>
              <a:t>0-68 %</a:t>
            </a:r>
          </a:p>
          <a:p>
            <a:r>
              <a:rPr lang="de-DE" dirty="0">
                <a:solidFill>
                  <a:sysClr val="windowText" lastClr="000000"/>
                </a:solidFill>
              </a:rPr>
              <a:t>Dyspnoe			</a:t>
            </a:r>
            <a:r>
              <a:rPr lang="de-DE" sz="1400" dirty="0">
                <a:solidFill>
                  <a:sysClr val="windowText" lastClr="000000"/>
                </a:solidFill>
              </a:rPr>
              <a:t>3-60 %</a:t>
            </a:r>
          </a:p>
          <a:p>
            <a:r>
              <a:rPr lang="de-DE" dirty="0">
                <a:solidFill>
                  <a:sysClr val="windowText" lastClr="000000"/>
                </a:solidFill>
              </a:rPr>
              <a:t>Brustschmerzen		</a:t>
            </a:r>
            <a:r>
              <a:rPr lang="de-DE" sz="1400" dirty="0">
                <a:solidFill>
                  <a:sysClr val="windowText" lastClr="000000"/>
                </a:solidFill>
              </a:rPr>
              <a:t>20-49 %</a:t>
            </a:r>
          </a:p>
          <a:p>
            <a:r>
              <a:rPr lang="de-DE" dirty="0" err="1">
                <a:solidFill>
                  <a:sysClr val="windowText" lastClr="000000"/>
                </a:solidFill>
              </a:rPr>
              <a:t>Hämoptysen</a:t>
            </a:r>
            <a:r>
              <a:rPr lang="de-DE" dirty="0">
                <a:solidFill>
                  <a:sysClr val="windowText" lastClr="000000"/>
                </a:solidFill>
              </a:rPr>
              <a:t>		</a:t>
            </a:r>
            <a:r>
              <a:rPr lang="de-DE" sz="1400" dirty="0">
                <a:solidFill>
                  <a:sysClr val="windowText" lastClr="000000"/>
                </a:solidFill>
              </a:rPr>
              <a:t>6-35 %</a:t>
            </a:r>
          </a:p>
          <a:p>
            <a:r>
              <a:rPr lang="de-DE" dirty="0">
                <a:solidFill>
                  <a:sysClr val="windowText" lastClr="000000"/>
                </a:solidFill>
              </a:rPr>
              <a:t>Knochenschmerzen*	</a:t>
            </a:r>
            <a:r>
              <a:rPr lang="de-DE" sz="1400" dirty="0">
                <a:solidFill>
                  <a:sysClr val="windowText" lastClr="000000"/>
                </a:solidFill>
              </a:rPr>
              <a:t>6-25 %</a:t>
            </a:r>
          </a:p>
          <a:p>
            <a:r>
              <a:rPr lang="de-DE" dirty="0">
                <a:solidFill>
                  <a:sysClr val="windowText" lastClr="000000"/>
                </a:solidFill>
              </a:rPr>
              <a:t>Fingerveränderungen 	</a:t>
            </a:r>
            <a:r>
              <a:rPr lang="de-DE" sz="1400" dirty="0">
                <a:solidFill>
                  <a:sysClr val="windowText" lastClr="000000"/>
                </a:solidFill>
              </a:rPr>
              <a:t>0-20 %</a:t>
            </a:r>
          </a:p>
          <a:p>
            <a:r>
              <a:rPr lang="de-DE" dirty="0">
                <a:solidFill>
                  <a:sysClr val="windowText" lastClr="000000"/>
                </a:solidFill>
              </a:rPr>
              <a:t>Fieber			</a:t>
            </a:r>
            <a:r>
              <a:rPr lang="de-DE" sz="1400" dirty="0">
                <a:solidFill>
                  <a:sysClr val="windowText" lastClr="000000"/>
                </a:solidFill>
              </a:rPr>
              <a:t>0-20 %</a:t>
            </a:r>
          </a:p>
          <a:p>
            <a:r>
              <a:rPr lang="de-DE" dirty="0">
                <a:solidFill>
                  <a:sysClr val="windowText" lastClr="000000"/>
                </a:solidFill>
              </a:rPr>
              <a:t>Schwäche/</a:t>
            </a:r>
            <a:r>
              <a:rPr lang="de-DE" dirty="0" err="1">
                <a:solidFill>
                  <a:sysClr val="windowText" lastClr="000000"/>
                </a:solidFill>
              </a:rPr>
              <a:t>Fatigue</a:t>
            </a:r>
            <a:r>
              <a:rPr lang="de-DE" dirty="0">
                <a:solidFill>
                  <a:sysClr val="windowText" lastClr="000000"/>
                </a:solidFill>
              </a:rPr>
              <a:t>		</a:t>
            </a:r>
            <a:r>
              <a:rPr lang="de-DE" sz="1400" dirty="0">
                <a:solidFill>
                  <a:sysClr val="windowText" lastClr="000000"/>
                </a:solidFill>
              </a:rPr>
              <a:t>0-10 %</a:t>
            </a:r>
          </a:p>
          <a:p>
            <a:endParaRPr lang="de-DE" sz="1000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Paraneoplastische Symptome (SCLC)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Cushing-Syndrom (RR+, Infekte+, Gewicht+)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SIADH (Nausea, </a:t>
            </a:r>
            <a:r>
              <a:rPr lang="de-DE" sz="1400" dirty="0" err="1">
                <a:solidFill>
                  <a:sysClr val="windowText" lastClr="000000"/>
                </a:solidFill>
              </a:rPr>
              <a:t>Vomitus</a:t>
            </a:r>
            <a:r>
              <a:rPr lang="de-DE" sz="1400" dirty="0">
                <a:solidFill>
                  <a:sysClr val="windowText" lastClr="000000"/>
                </a:solidFill>
              </a:rPr>
              <a:t>, </a:t>
            </a:r>
            <a:r>
              <a:rPr lang="de-DE" sz="1400" dirty="0" err="1">
                <a:solidFill>
                  <a:sysClr val="windowText" lastClr="000000"/>
                </a:solidFill>
              </a:rPr>
              <a:t>Cephalgien</a:t>
            </a:r>
            <a:r>
              <a:rPr lang="de-DE" sz="1400" dirty="0">
                <a:solidFill>
                  <a:sysClr val="windowText" lastClr="000000"/>
                </a:solidFill>
              </a:rPr>
              <a:t> u.a.)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Hypercalciämie</a:t>
            </a:r>
            <a:r>
              <a:rPr lang="de-DE" sz="1400" dirty="0">
                <a:solidFill>
                  <a:sysClr val="windowText" lastClr="000000"/>
                </a:solidFill>
              </a:rPr>
              <a:t> (</a:t>
            </a:r>
            <a:r>
              <a:rPr lang="de-DE" sz="1400" dirty="0" err="1">
                <a:solidFill>
                  <a:sysClr val="windowText" lastClr="000000"/>
                </a:solidFill>
              </a:rPr>
              <a:t>PTHrP</a:t>
            </a:r>
            <a:r>
              <a:rPr lang="de-DE" sz="1400" dirty="0">
                <a:solidFill>
                  <a:sysClr val="windowText" lastClr="000000"/>
                </a:solidFill>
              </a:rPr>
              <a:t>)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Hypoglykämie (IGF-II) (Adynamie, </a:t>
            </a:r>
            <a:r>
              <a:rPr lang="de-DE" sz="1400" dirty="0" err="1">
                <a:solidFill>
                  <a:sysClr val="windowText" lastClr="000000"/>
                </a:solidFill>
              </a:rPr>
              <a:t>Hypoglyk</a:t>
            </a:r>
            <a:r>
              <a:rPr lang="de-DE" sz="1400" dirty="0">
                <a:solidFill>
                  <a:sysClr val="windowText" lastClr="000000"/>
                </a:solidFill>
              </a:rPr>
              <a:t>)</a:t>
            </a:r>
          </a:p>
          <a:p>
            <a:endParaRPr lang="de-DE" sz="1000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Symptome durch Metastasierung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Leber, Gehirn, Skelett*, (Nebennieren)</a:t>
            </a:r>
          </a:p>
        </p:txBody>
      </p:sp>
    </p:spTree>
    <p:extLst>
      <p:ext uri="{BB962C8B-B14F-4D97-AF65-F5344CB8AC3E}">
        <p14:creationId xmlns:p14="http://schemas.microsoft.com/office/powerpoint/2010/main" val="69454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7899F-E856-4F49-8685-DE3873B58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178" y="267501"/>
            <a:ext cx="6742717" cy="371476"/>
          </a:xfrm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accent1"/>
                </a:solidFill>
              </a:rPr>
              <a:t>Journal Club</a:t>
            </a:r>
            <a:r>
              <a:rPr lang="de-DE" sz="2000" dirty="0"/>
              <a:t> </a:t>
            </a:r>
            <a:r>
              <a:rPr lang="de-DE" sz="2000" b="1" dirty="0"/>
              <a:t>Individualisierte palliative Therapie bei NSCLC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C818E6-3666-614F-A857-EBFF87B3A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9" y="180189"/>
            <a:ext cx="569457" cy="546100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6053E0C1-FE55-0D41-8438-8AF8ED26ECED}"/>
              </a:ext>
            </a:extLst>
          </p:cNvPr>
          <p:cNvCxnSpPr/>
          <p:nvPr/>
        </p:nvCxnSpPr>
        <p:spPr>
          <a:xfrm>
            <a:off x="-57152" y="6415089"/>
            <a:ext cx="12301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67655BCC-EBEE-3541-8032-7A9A10A93A1A}"/>
              </a:ext>
            </a:extLst>
          </p:cNvPr>
          <p:cNvSpPr txBox="1">
            <a:spLocks/>
          </p:cNvSpPr>
          <p:nvPr/>
        </p:nvSpPr>
        <p:spPr>
          <a:xfrm>
            <a:off x="7637047" y="267501"/>
            <a:ext cx="4089071" cy="3714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Diagnostik und </a:t>
            </a:r>
            <a:r>
              <a:rPr lang="de-DE" sz="1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Stadieneinteilung</a:t>
            </a:r>
            <a:endParaRPr lang="de-DE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4E79AC1-38A1-694B-846F-A8BA274F35BC}"/>
              </a:ext>
            </a:extLst>
          </p:cNvPr>
          <p:cNvSpPr/>
          <p:nvPr/>
        </p:nvSpPr>
        <p:spPr>
          <a:xfrm>
            <a:off x="4908624" y="922813"/>
            <a:ext cx="4249663" cy="5295751"/>
          </a:xfrm>
          <a:prstGeom prst="roundRect">
            <a:avLst>
              <a:gd name="adj" fmla="val 694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b="1" dirty="0">
                <a:solidFill>
                  <a:sysClr val="windowText" lastClr="000000"/>
                </a:solidFill>
              </a:rPr>
              <a:t>Stadien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Okkult	TX	N0	M0</a:t>
            </a:r>
          </a:p>
          <a:p>
            <a:endParaRPr lang="de-DE" sz="800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St. 0	</a:t>
            </a:r>
            <a:r>
              <a:rPr lang="de-DE" dirty="0" err="1">
                <a:solidFill>
                  <a:sysClr val="windowText" lastClr="000000"/>
                </a:solidFill>
              </a:rPr>
              <a:t>Tis</a:t>
            </a:r>
            <a:r>
              <a:rPr lang="de-DE" dirty="0">
                <a:solidFill>
                  <a:sysClr val="windowText" lastClr="000000"/>
                </a:solidFill>
              </a:rPr>
              <a:t>	N0	M0</a:t>
            </a:r>
          </a:p>
          <a:p>
            <a:endParaRPr lang="de-DE" sz="800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St. IA	T1a-T1b	N0	M0</a:t>
            </a:r>
          </a:p>
          <a:p>
            <a:r>
              <a:rPr lang="de-DE" dirty="0">
                <a:solidFill>
                  <a:sysClr val="windowText" lastClr="000000"/>
                </a:solidFill>
              </a:rPr>
              <a:t>St. IB	T2a	N0	M0</a:t>
            </a:r>
          </a:p>
          <a:p>
            <a:endParaRPr lang="de-DE" sz="800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St. IIA	T2b	N0	M0</a:t>
            </a:r>
          </a:p>
          <a:p>
            <a:r>
              <a:rPr lang="de-DE" dirty="0">
                <a:solidFill>
                  <a:sysClr val="windowText" lastClr="000000"/>
                </a:solidFill>
              </a:rPr>
              <a:t>	T1a-T2a	N1	M0</a:t>
            </a:r>
          </a:p>
          <a:p>
            <a:r>
              <a:rPr lang="de-DE" dirty="0">
                <a:solidFill>
                  <a:sysClr val="windowText" lastClr="000000"/>
                </a:solidFill>
              </a:rPr>
              <a:t>St. IIB	T2b	N1	M0</a:t>
            </a:r>
          </a:p>
          <a:p>
            <a:r>
              <a:rPr lang="de-DE" dirty="0">
                <a:solidFill>
                  <a:sysClr val="windowText" lastClr="000000"/>
                </a:solidFill>
              </a:rPr>
              <a:t>	T3	N0	M0</a:t>
            </a:r>
          </a:p>
          <a:p>
            <a:endParaRPr lang="de-DE" sz="800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St. IIIA	T1a-T2b	N2	M0</a:t>
            </a:r>
          </a:p>
          <a:p>
            <a:r>
              <a:rPr lang="de-DE" dirty="0">
                <a:solidFill>
                  <a:sysClr val="windowText" lastClr="000000"/>
                </a:solidFill>
              </a:rPr>
              <a:t>	T3	N1-N2	M0</a:t>
            </a:r>
          </a:p>
          <a:p>
            <a:r>
              <a:rPr lang="de-DE" dirty="0">
                <a:solidFill>
                  <a:sysClr val="windowText" lastClr="000000"/>
                </a:solidFill>
              </a:rPr>
              <a:t>	T4	N0-N1	M0</a:t>
            </a:r>
          </a:p>
          <a:p>
            <a:r>
              <a:rPr lang="de-DE" dirty="0">
                <a:solidFill>
                  <a:sysClr val="windowText" lastClr="000000"/>
                </a:solidFill>
              </a:rPr>
              <a:t>St. IIIB	T4	N2	M0</a:t>
            </a:r>
          </a:p>
          <a:p>
            <a:r>
              <a:rPr lang="de-DE" dirty="0">
                <a:solidFill>
                  <a:sysClr val="windowText" lastClr="000000"/>
                </a:solidFill>
              </a:rPr>
              <a:t>	T1-T4	N3	M0</a:t>
            </a:r>
          </a:p>
          <a:p>
            <a:endParaRPr lang="de-DE" sz="800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St. IV	T1-T4	N1-N3	M1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B2DCABA-40AD-1340-960E-872682075E5D}"/>
              </a:ext>
            </a:extLst>
          </p:cNvPr>
          <p:cNvSpPr txBox="1"/>
          <p:nvPr/>
        </p:nvSpPr>
        <p:spPr>
          <a:xfrm>
            <a:off x="210569" y="6448954"/>
            <a:ext cx="11862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Herold et al., „Innere Medizin“, Gerd Herold, Köln, 2017				Leitlinie Prävention, Diagnostik, Therapie und Nachsorge des Lungenkarzinoms, 2018 	</a:t>
            </a:r>
          </a:p>
          <a:p>
            <a:r>
              <a:rPr lang="de-DE" sz="1000" dirty="0" err="1"/>
              <a:t>www.onkopedia.de</a:t>
            </a:r>
            <a:r>
              <a:rPr lang="de-DE" sz="1000" dirty="0"/>
              <a:t>, Lungenkarzinom, nicht-kleinzellig, Abruf am 02.07.2021			Rothe, „Diagnose und Therapie des Lungenkarzinoms“, Dt. Ärzteblatt,  </a:t>
            </a:r>
            <a:r>
              <a:rPr lang="de-DE" sz="1000" dirty="0" err="1"/>
              <a:t>Ausg</a:t>
            </a:r>
            <a:r>
              <a:rPr lang="de-DE" sz="1000" dirty="0"/>
              <a:t>. 116, S. 35-36, 2019</a:t>
            </a: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1C0FD565-80EE-AD45-B80E-DFACFBAE84E2}"/>
              </a:ext>
            </a:extLst>
          </p:cNvPr>
          <p:cNvSpPr/>
          <p:nvPr/>
        </p:nvSpPr>
        <p:spPr>
          <a:xfrm>
            <a:off x="329667" y="922813"/>
            <a:ext cx="4228045" cy="5295751"/>
          </a:xfrm>
          <a:prstGeom prst="roundRect">
            <a:avLst>
              <a:gd name="adj" fmla="val 694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b="1" dirty="0">
                <a:solidFill>
                  <a:sysClr val="windowText" lastClr="000000"/>
                </a:solidFill>
              </a:rPr>
              <a:t>Diagnostik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Lokalisationsdiagnostik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Röntgen-Thorax 2E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(Spiral-)CT Thorax/Abdomen, alt. MRT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Bei CUP &amp; </a:t>
            </a:r>
            <a:r>
              <a:rPr lang="de-DE" sz="1400" dirty="0" err="1">
                <a:solidFill>
                  <a:sysClr val="windowText" lastClr="000000"/>
                </a:solidFill>
              </a:rPr>
              <a:t>Metastasensuche</a:t>
            </a:r>
            <a:r>
              <a:rPr lang="de-DE" sz="1400" dirty="0">
                <a:solidFill>
                  <a:sysClr val="windowText" lastClr="000000"/>
                </a:solidFill>
              </a:rPr>
              <a:t> </a:t>
            </a:r>
            <a:r>
              <a:rPr lang="de-DE" sz="1400" dirty="0" err="1">
                <a:solidFill>
                  <a:sysClr val="windowText" lastClr="000000"/>
                </a:solidFill>
              </a:rPr>
              <a:t>a.e.PET</a:t>
            </a:r>
            <a:r>
              <a:rPr lang="de-DE" sz="1400" dirty="0">
                <a:solidFill>
                  <a:sysClr val="windowText" lastClr="000000"/>
                </a:solidFill>
              </a:rPr>
              <a:t>-CT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EBUS (</a:t>
            </a:r>
            <a:r>
              <a:rPr lang="de-DE" sz="1400" dirty="0" err="1">
                <a:solidFill>
                  <a:sysClr val="windowText" lastClr="000000"/>
                </a:solidFill>
              </a:rPr>
              <a:t>endobronchialer</a:t>
            </a:r>
            <a:r>
              <a:rPr lang="de-DE" sz="1400" dirty="0">
                <a:solidFill>
                  <a:sysClr val="windowText" lastClr="000000"/>
                </a:solidFill>
              </a:rPr>
              <a:t> Ultraschall) oder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Bronchioskopie</a:t>
            </a:r>
            <a:r>
              <a:rPr lang="de-DE" sz="1400" dirty="0">
                <a:solidFill>
                  <a:sysClr val="windowText" lastClr="000000"/>
                </a:solidFill>
              </a:rPr>
              <a:t>/VATS/Minithorakotomie</a:t>
            </a:r>
          </a:p>
          <a:p>
            <a:pPr marL="742950" lvl="1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Biopsie mit Histologie &amp; </a:t>
            </a:r>
            <a:r>
              <a:rPr lang="de-DE" sz="1400" dirty="0" err="1">
                <a:solidFill>
                  <a:sysClr val="windowText" lastClr="000000"/>
                </a:solidFill>
              </a:rPr>
              <a:t>Mol.bio</a:t>
            </a:r>
            <a:endParaRPr lang="de-DE" sz="1400" dirty="0">
              <a:solidFill>
                <a:sysClr val="windowText" lastClr="000000"/>
              </a:solidFill>
            </a:endParaRPr>
          </a:p>
          <a:p>
            <a:endParaRPr lang="de-DE" sz="1400" dirty="0">
              <a:solidFill>
                <a:sysClr val="windowText" lastClr="000000"/>
              </a:solidFill>
            </a:endParaRPr>
          </a:p>
          <a:p>
            <a:r>
              <a:rPr lang="de-DE" dirty="0" err="1">
                <a:solidFill>
                  <a:sysClr val="windowText" lastClr="000000"/>
                </a:solidFill>
              </a:rPr>
              <a:t>Staging</a:t>
            </a:r>
            <a:endParaRPr lang="de-DE" dirty="0">
              <a:solidFill>
                <a:sysClr val="windowText" lastClr="000000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Abdomensonographie</a:t>
            </a:r>
            <a:endParaRPr lang="de-DE" sz="14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PET-CT, alt. Knochenszintigraphie (kur.), alt. KM-CT Thorax/Abdomen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cMRT</a:t>
            </a:r>
            <a:r>
              <a:rPr lang="de-DE" sz="1400" dirty="0">
                <a:solidFill>
                  <a:sysClr val="windowText" lastClr="000000"/>
                </a:solidFill>
              </a:rPr>
              <a:t>, alt. </a:t>
            </a:r>
            <a:r>
              <a:rPr lang="de-DE" sz="1400" dirty="0" err="1">
                <a:solidFill>
                  <a:sysClr val="windowText" lastClr="000000"/>
                </a:solidFill>
              </a:rPr>
              <a:t>cCT</a:t>
            </a:r>
            <a:endParaRPr lang="de-DE" sz="1400" dirty="0">
              <a:solidFill>
                <a:sysClr val="windowText" lastClr="000000"/>
              </a:solidFill>
            </a:endParaRPr>
          </a:p>
          <a:p>
            <a:endParaRPr lang="de-DE" sz="1400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Lungenfunktionsdiagnostik 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Lungenfunktion/Spirometrie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Bodyplethysmographie</a:t>
            </a:r>
            <a:endParaRPr lang="de-DE" sz="1400" dirty="0">
              <a:solidFill>
                <a:sysClr val="windowText" lastClr="000000"/>
              </a:solidFill>
            </a:endParaRPr>
          </a:p>
        </p:txBody>
      </p:sp>
      <p:sp>
        <p:nvSpPr>
          <p:cNvPr id="3" name="Dreieck 2">
            <a:extLst>
              <a:ext uri="{FF2B5EF4-FFF2-40B4-BE49-F238E27FC236}">
                <a16:creationId xmlns:a16="http://schemas.microsoft.com/office/drawing/2014/main" id="{BD79CC67-19D1-9B4B-BCBF-AE167861A12B}"/>
              </a:ext>
            </a:extLst>
          </p:cNvPr>
          <p:cNvSpPr/>
          <p:nvPr/>
        </p:nvSpPr>
        <p:spPr>
          <a:xfrm>
            <a:off x="8380482" y="4357688"/>
            <a:ext cx="434905" cy="174307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palliativ</a:t>
            </a:r>
          </a:p>
        </p:txBody>
      </p:sp>
      <p:sp>
        <p:nvSpPr>
          <p:cNvPr id="13" name="Dreieck 12">
            <a:extLst>
              <a:ext uri="{FF2B5EF4-FFF2-40B4-BE49-F238E27FC236}">
                <a16:creationId xmlns:a16="http://schemas.microsoft.com/office/drawing/2014/main" id="{4A1BEBE0-3210-B14D-8956-6C990B61C061}"/>
              </a:ext>
            </a:extLst>
          </p:cNvPr>
          <p:cNvSpPr/>
          <p:nvPr/>
        </p:nvSpPr>
        <p:spPr>
          <a:xfrm flipV="1">
            <a:off x="8680511" y="1681963"/>
            <a:ext cx="392048" cy="4418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kurativ</a:t>
            </a:r>
          </a:p>
        </p:txBody>
      </p:sp>
      <p:sp>
        <p:nvSpPr>
          <p:cNvPr id="4" name="Pfeil nach rechts 3">
            <a:extLst>
              <a:ext uri="{FF2B5EF4-FFF2-40B4-BE49-F238E27FC236}">
                <a16:creationId xmlns:a16="http://schemas.microsoft.com/office/drawing/2014/main" id="{B95E20A1-1B7B-254A-B2BF-46FF944EB26F}"/>
              </a:ext>
            </a:extLst>
          </p:cNvPr>
          <p:cNvSpPr/>
          <p:nvPr/>
        </p:nvSpPr>
        <p:spPr>
          <a:xfrm>
            <a:off x="9515475" y="2700335"/>
            <a:ext cx="2210643" cy="1843087"/>
          </a:xfrm>
          <a:prstGeom prst="rightArrow">
            <a:avLst>
              <a:gd name="adj1" fmla="val 50000"/>
              <a:gd name="adj2" fmla="val 3914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Interdisziplinäres</a:t>
            </a:r>
          </a:p>
          <a:p>
            <a:pPr algn="ctr"/>
            <a:r>
              <a:rPr lang="de-DE" dirty="0"/>
              <a:t>Tumorboard</a:t>
            </a:r>
          </a:p>
        </p:txBody>
      </p:sp>
    </p:spTree>
    <p:extLst>
      <p:ext uri="{BB962C8B-B14F-4D97-AF65-F5344CB8AC3E}">
        <p14:creationId xmlns:p14="http://schemas.microsoft.com/office/powerpoint/2010/main" val="269164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7899F-E856-4F49-8685-DE3873B58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178" y="267501"/>
            <a:ext cx="6742717" cy="371476"/>
          </a:xfrm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accent1"/>
                </a:solidFill>
              </a:rPr>
              <a:t>Journal Club</a:t>
            </a:r>
            <a:r>
              <a:rPr lang="de-DE" sz="2000" dirty="0"/>
              <a:t> </a:t>
            </a:r>
            <a:r>
              <a:rPr lang="de-DE" sz="2000" b="1" dirty="0"/>
              <a:t>Individualisierte palliative Therapie bei NSCLC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C818E6-3666-614F-A857-EBFF87B3A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9" y="180189"/>
            <a:ext cx="569457" cy="546100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6053E0C1-FE55-0D41-8438-8AF8ED26ECED}"/>
              </a:ext>
            </a:extLst>
          </p:cNvPr>
          <p:cNvCxnSpPr/>
          <p:nvPr/>
        </p:nvCxnSpPr>
        <p:spPr>
          <a:xfrm>
            <a:off x="-57152" y="6415089"/>
            <a:ext cx="12301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67655BCC-EBEE-3541-8032-7A9A10A93A1A}"/>
              </a:ext>
            </a:extLst>
          </p:cNvPr>
          <p:cNvSpPr txBox="1">
            <a:spLocks/>
          </p:cNvSpPr>
          <p:nvPr/>
        </p:nvSpPr>
        <p:spPr>
          <a:xfrm>
            <a:off x="7416801" y="267501"/>
            <a:ext cx="4309318" cy="3714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Therapeutische Zielsetzung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9BD86A-03C4-EE4A-84F0-D21E4FF9B350}"/>
              </a:ext>
            </a:extLst>
          </p:cNvPr>
          <p:cNvSpPr txBox="1"/>
          <p:nvPr/>
        </p:nvSpPr>
        <p:spPr>
          <a:xfrm>
            <a:off x="783626" y="993594"/>
            <a:ext cx="927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Therapeutische Zielsetzung - Tumorboard</a:t>
            </a:r>
          </a:p>
        </p:txBody>
      </p:sp>
      <p:sp>
        <p:nvSpPr>
          <p:cNvPr id="12" name="Richtungspfeil 11">
            <a:extLst>
              <a:ext uri="{FF2B5EF4-FFF2-40B4-BE49-F238E27FC236}">
                <a16:creationId xmlns:a16="http://schemas.microsoft.com/office/drawing/2014/main" id="{B1ECC6A8-0497-CE47-A729-F2A1005C4B55}"/>
              </a:ext>
            </a:extLst>
          </p:cNvPr>
          <p:cNvSpPr/>
          <p:nvPr/>
        </p:nvSpPr>
        <p:spPr>
          <a:xfrm>
            <a:off x="465707" y="1834912"/>
            <a:ext cx="3649097" cy="3763895"/>
          </a:xfrm>
          <a:prstGeom prst="homePlate">
            <a:avLst>
              <a:gd name="adj" fmla="val 1621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ysClr val="windowText" lastClr="000000"/>
                </a:solidFill>
              </a:rPr>
              <a:t>Klinische </a:t>
            </a:r>
            <a:r>
              <a:rPr lang="de-DE" sz="2000" b="1" dirty="0" err="1">
                <a:solidFill>
                  <a:sysClr val="windowText" lastClr="000000"/>
                </a:solidFill>
              </a:rPr>
              <a:t>Stadieneinteilung</a:t>
            </a:r>
            <a:endParaRPr lang="de-DE" sz="2000" b="1" dirty="0">
              <a:solidFill>
                <a:sysClr val="windowText" lastClr="000000"/>
              </a:solidFill>
            </a:endParaRP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Stadium </a:t>
            </a:r>
            <a:r>
              <a:rPr lang="de-DE" dirty="0" err="1">
                <a:solidFill>
                  <a:sysClr val="windowText" lastClr="000000"/>
                </a:solidFill>
              </a:rPr>
              <a:t>Ia</a:t>
            </a:r>
            <a:r>
              <a:rPr lang="de-DE" dirty="0">
                <a:solidFill>
                  <a:sysClr val="windowText" lastClr="000000"/>
                </a:solidFill>
              </a:rPr>
              <a:t> – Stadium </a:t>
            </a:r>
            <a:r>
              <a:rPr lang="de-DE" dirty="0" err="1">
                <a:solidFill>
                  <a:sysClr val="windowText" lastClr="000000"/>
                </a:solidFill>
              </a:rPr>
              <a:t>IIIb</a:t>
            </a:r>
            <a:r>
              <a:rPr lang="de-DE" sz="1400" dirty="0">
                <a:solidFill>
                  <a:sysClr val="windowText" lastClr="000000"/>
                </a:solidFill>
              </a:rPr>
              <a:t>	           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kurative Zielsetzung</a:t>
            </a:r>
          </a:p>
          <a:p>
            <a:endParaRPr lang="de-DE" sz="1400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Stadium IV (Fernmetastasen)    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palliative Zielsetzung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bei &lt; 3 Metastasen ggf. kurativ</a:t>
            </a:r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13" name="Richtungspfeil 12">
            <a:extLst>
              <a:ext uri="{FF2B5EF4-FFF2-40B4-BE49-F238E27FC236}">
                <a16:creationId xmlns:a16="http://schemas.microsoft.com/office/drawing/2014/main" id="{FEDF0DD4-9A0F-4642-B01F-4383ED5A7DA3}"/>
              </a:ext>
            </a:extLst>
          </p:cNvPr>
          <p:cNvSpPr/>
          <p:nvPr/>
        </p:nvSpPr>
        <p:spPr>
          <a:xfrm>
            <a:off x="4251890" y="1822393"/>
            <a:ext cx="3649096" cy="3776413"/>
          </a:xfrm>
          <a:prstGeom prst="homePlate">
            <a:avLst>
              <a:gd name="adj" fmla="val 1519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000" b="1" dirty="0">
              <a:solidFill>
                <a:sysClr val="windowText" lastClr="000000"/>
              </a:solidFill>
            </a:endParaRPr>
          </a:p>
          <a:p>
            <a:endParaRPr lang="de-DE" sz="2000" b="1" dirty="0">
              <a:solidFill>
                <a:sysClr val="windowText" lastClr="000000"/>
              </a:solidFill>
            </a:endParaRPr>
          </a:p>
          <a:p>
            <a:r>
              <a:rPr lang="de-DE" sz="2000" b="1" dirty="0">
                <a:solidFill>
                  <a:sysClr val="windowText" lastClr="000000"/>
                </a:solidFill>
              </a:rPr>
              <a:t>Verfassung des Patienten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Allgemeinzustand</a:t>
            </a:r>
            <a:r>
              <a:rPr lang="de-DE" sz="1400" dirty="0">
                <a:solidFill>
                  <a:sysClr val="windowText" lastClr="000000"/>
                </a:solidFill>
              </a:rPr>
              <a:t>	           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z.B. </a:t>
            </a:r>
            <a:r>
              <a:rPr lang="de-DE" sz="1400" dirty="0" err="1">
                <a:solidFill>
                  <a:sysClr val="windowText" lastClr="000000"/>
                </a:solidFill>
              </a:rPr>
              <a:t>Barthelindex</a:t>
            </a:r>
            <a:endParaRPr lang="de-DE" sz="1400" dirty="0">
              <a:solidFill>
                <a:sysClr val="windowText" lastClr="000000"/>
              </a:solidFill>
            </a:endParaRPr>
          </a:p>
          <a:p>
            <a:endParaRPr lang="de-DE" sz="1400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Lungenzustand    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Voraussetzungen für </a:t>
            </a:r>
            <a:r>
              <a:rPr lang="de-DE" sz="1400" dirty="0" err="1">
                <a:solidFill>
                  <a:sysClr val="windowText" lastClr="000000"/>
                </a:solidFill>
              </a:rPr>
              <a:t>Pneumektomie</a:t>
            </a:r>
            <a:endParaRPr lang="de-DE" sz="1400" dirty="0">
              <a:solidFill>
                <a:sysClr val="windowText" lastClr="000000"/>
              </a:solidFill>
            </a:endParaRPr>
          </a:p>
          <a:p>
            <a:pPr marL="742950" lvl="1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FEV</a:t>
            </a:r>
            <a:r>
              <a:rPr lang="de-DE" sz="1400" baseline="-25000" dirty="0">
                <a:solidFill>
                  <a:sysClr val="windowText" lastClr="000000"/>
                </a:solidFill>
              </a:rPr>
              <a:t>1</a:t>
            </a:r>
            <a:r>
              <a:rPr lang="de-DE" sz="1400" dirty="0">
                <a:solidFill>
                  <a:sysClr val="windowText" lastClr="000000"/>
                </a:solidFill>
              </a:rPr>
              <a:t> &gt; 2 l</a:t>
            </a:r>
          </a:p>
          <a:p>
            <a:pPr marL="742950" lvl="1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DLCO &gt; 60 %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Voraussetzungen für Lobektomie</a:t>
            </a:r>
          </a:p>
          <a:p>
            <a:pPr marL="742950" lvl="1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FEV</a:t>
            </a:r>
            <a:r>
              <a:rPr lang="de-DE" sz="1400" baseline="-25000" dirty="0">
                <a:solidFill>
                  <a:sysClr val="windowText" lastClr="000000"/>
                </a:solidFill>
              </a:rPr>
              <a:t>1</a:t>
            </a:r>
            <a:r>
              <a:rPr lang="de-DE" sz="1400" dirty="0">
                <a:solidFill>
                  <a:sysClr val="windowText" lastClr="000000"/>
                </a:solidFill>
              </a:rPr>
              <a:t> &gt; 1,5 l</a:t>
            </a:r>
          </a:p>
          <a:p>
            <a:pPr marL="742950" lvl="1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DLCO &gt; 60 %</a:t>
            </a:r>
          </a:p>
          <a:p>
            <a:pPr lvl="1"/>
            <a:endParaRPr lang="de-DE" sz="1400" dirty="0">
              <a:solidFill>
                <a:sysClr val="windowText" lastClr="000000"/>
              </a:solidFill>
            </a:endParaRPr>
          </a:p>
          <a:p>
            <a:pPr lvl="1"/>
            <a:endParaRPr lang="de-DE" sz="1400" dirty="0">
              <a:solidFill>
                <a:sysClr val="windowText" lastClr="000000"/>
              </a:solidFill>
            </a:endParaRPr>
          </a:p>
        </p:txBody>
      </p:sp>
      <p:sp>
        <p:nvSpPr>
          <p:cNvPr id="14" name="Richtungspfeil 13">
            <a:extLst>
              <a:ext uri="{FF2B5EF4-FFF2-40B4-BE49-F238E27FC236}">
                <a16:creationId xmlns:a16="http://schemas.microsoft.com/office/drawing/2014/main" id="{CBF82337-6B33-A04A-AAE4-2E0E76E85134}"/>
              </a:ext>
            </a:extLst>
          </p:cNvPr>
          <p:cNvSpPr/>
          <p:nvPr/>
        </p:nvSpPr>
        <p:spPr>
          <a:xfrm>
            <a:off x="8038070" y="1834912"/>
            <a:ext cx="3649104" cy="3763894"/>
          </a:xfrm>
          <a:prstGeom prst="homePlate">
            <a:avLst>
              <a:gd name="adj" fmla="val 1431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ysClr val="windowText" lastClr="000000"/>
                </a:solidFill>
              </a:rPr>
              <a:t>Komorbiditäten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Evaluation des post-OP Risikos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gering &gt; mittel &gt; hoch (n. ACC &amp; AHA)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ERS &amp; ESTS – </a:t>
            </a:r>
            <a:r>
              <a:rPr lang="de-DE" sz="1400" dirty="0" err="1">
                <a:solidFill>
                  <a:sysClr val="windowText" lastClr="000000"/>
                </a:solidFill>
              </a:rPr>
              <a:t>Scores</a:t>
            </a:r>
            <a:r>
              <a:rPr lang="de-DE" sz="1400" dirty="0">
                <a:solidFill>
                  <a:sysClr val="windowText" lastClr="000000"/>
                </a:solidFill>
              </a:rPr>
              <a:t> </a:t>
            </a:r>
          </a:p>
          <a:p>
            <a:r>
              <a:rPr lang="de-DE" sz="1400" dirty="0">
                <a:solidFill>
                  <a:sysClr val="windowText" lastClr="000000"/>
                </a:solidFill>
              </a:rPr>
              <a:t>	           </a:t>
            </a:r>
          </a:p>
          <a:p>
            <a:endParaRPr lang="de-DE" sz="1400" dirty="0">
              <a:solidFill>
                <a:sysClr val="windowText" lastClr="000000"/>
              </a:solidFill>
            </a:endParaRPr>
          </a:p>
          <a:p>
            <a:endParaRPr lang="de-DE" sz="1400" dirty="0">
              <a:solidFill>
                <a:sysClr val="windowText" lastClr="000000"/>
              </a:solidFill>
            </a:endParaRPr>
          </a:p>
          <a:p>
            <a:endParaRPr lang="de-DE" sz="1400" dirty="0">
              <a:solidFill>
                <a:sysClr val="windowText" lastClr="000000"/>
              </a:solidFill>
            </a:endParaRPr>
          </a:p>
          <a:p>
            <a:endParaRPr lang="de-DE" sz="1400" dirty="0">
              <a:solidFill>
                <a:sysClr val="windowText" lastClr="000000"/>
              </a:solidFill>
            </a:endParaRPr>
          </a:p>
          <a:p>
            <a:endParaRPr lang="de-DE" sz="1400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62BA880-9355-9047-AA21-1BD2E4EC0DB6}"/>
              </a:ext>
            </a:extLst>
          </p:cNvPr>
          <p:cNvSpPr txBox="1"/>
          <p:nvPr/>
        </p:nvSpPr>
        <p:spPr>
          <a:xfrm>
            <a:off x="210569" y="6448954"/>
            <a:ext cx="11862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Leitlinie Prävention, Diagnostik, Therapie und Nachsorge des Lungenkarzinoms, 2018 			Rothe, „Diagnose und Therapie des Lungenkarzinoms“, Dt. Ärzteblatt,  </a:t>
            </a:r>
            <a:r>
              <a:rPr lang="de-DE" sz="1000" dirty="0" err="1"/>
              <a:t>Ausg</a:t>
            </a:r>
            <a:r>
              <a:rPr lang="de-DE" sz="1000" dirty="0"/>
              <a:t>. 116, S. 35-36, 2019</a:t>
            </a:r>
          </a:p>
          <a:p>
            <a:r>
              <a:rPr lang="de-DE" sz="1000" dirty="0" err="1"/>
              <a:t>www.onkopedia.de</a:t>
            </a:r>
            <a:r>
              <a:rPr lang="de-DE" sz="1000" dirty="0"/>
              <a:t>, Lungenkarzinom, nicht-kleinzellig, Abruf am 02.07.2021			</a:t>
            </a:r>
          </a:p>
        </p:txBody>
      </p:sp>
    </p:spTree>
    <p:extLst>
      <p:ext uri="{BB962C8B-B14F-4D97-AF65-F5344CB8AC3E}">
        <p14:creationId xmlns:p14="http://schemas.microsoft.com/office/powerpoint/2010/main" val="201457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7899F-E856-4F49-8685-DE3873B58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178" y="267501"/>
            <a:ext cx="6742717" cy="371476"/>
          </a:xfrm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accent1"/>
                </a:solidFill>
              </a:rPr>
              <a:t>Journal Club</a:t>
            </a:r>
            <a:r>
              <a:rPr lang="de-DE" sz="2000" dirty="0"/>
              <a:t> </a:t>
            </a:r>
            <a:r>
              <a:rPr lang="de-DE" sz="2000" b="1" dirty="0"/>
              <a:t>Individualisierte palliative Therapie bei NSCLC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C818E6-3666-614F-A857-EBFF87B3A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9" y="180189"/>
            <a:ext cx="569457" cy="546100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6053E0C1-FE55-0D41-8438-8AF8ED26ECED}"/>
              </a:ext>
            </a:extLst>
          </p:cNvPr>
          <p:cNvCxnSpPr/>
          <p:nvPr/>
        </p:nvCxnSpPr>
        <p:spPr>
          <a:xfrm>
            <a:off x="-57152" y="6415089"/>
            <a:ext cx="12301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67655BCC-EBEE-3541-8032-7A9A10A93A1A}"/>
              </a:ext>
            </a:extLst>
          </p:cNvPr>
          <p:cNvSpPr txBox="1">
            <a:spLocks/>
          </p:cNvSpPr>
          <p:nvPr/>
        </p:nvSpPr>
        <p:spPr>
          <a:xfrm>
            <a:off x="7416801" y="267501"/>
            <a:ext cx="4309318" cy="3714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Therapeutische Zielsetzung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9BD86A-03C4-EE4A-84F0-D21E4FF9B350}"/>
              </a:ext>
            </a:extLst>
          </p:cNvPr>
          <p:cNvSpPr txBox="1"/>
          <p:nvPr/>
        </p:nvSpPr>
        <p:spPr>
          <a:xfrm>
            <a:off x="783626" y="993594"/>
            <a:ext cx="927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Therapeutische Zielsetzung - Operabilität</a:t>
            </a:r>
          </a:p>
        </p:txBody>
      </p:sp>
      <p:sp>
        <p:nvSpPr>
          <p:cNvPr id="12" name="Richtungspfeil 11">
            <a:extLst>
              <a:ext uri="{FF2B5EF4-FFF2-40B4-BE49-F238E27FC236}">
                <a16:creationId xmlns:a16="http://schemas.microsoft.com/office/drawing/2014/main" id="{B1ECC6A8-0497-CE47-A729-F2A1005C4B55}"/>
              </a:ext>
            </a:extLst>
          </p:cNvPr>
          <p:cNvSpPr/>
          <p:nvPr/>
        </p:nvSpPr>
        <p:spPr>
          <a:xfrm>
            <a:off x="837179" y="1867575"/>
            <a:ext cx="3649097" cy="1194038"/>
          </a:xfrm>
          <a:prstGeom prst="homePlate">
            <a:avLst>
              <a:gd name="adj" fmla="val 4852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ysClr val="windowText" lastClr="000000"/>
                </a:solidFill>
              </a:rPr>
              <a:t>operabel</a:t>
            </a:r>
          </a:p>
        </p:txBody>
      </p:sp>
      <p:sp>
        <p:nvSpPr>
          <p:cNvPr id="10" name="Richtungspfeil 9">
            <a:extLst>
              <a:ext uri="{FF2B5EF4-FFF2-40B4-BE49-F238E27FC236}">
                <a16:creationId xmlns:a16="http://schemas.microsoft.com/office/drawing/2014/main" id="{42CE78C7-DBB0-BA43-91D0-8126881C5518}"/>
              </a:ext>
            </a:extLst>
          </p:cNvPr>
          <p:cNvSpPr/>
          <p:nvPr/>
        </p:nvSpPr>
        <p:spPr>
          <a:xfrm>
            <a:off x="837179" y="3341255"/>
            <a:ext cx="3649097" cy="1194038"/>
          </a:xfrm>
          <a:prstGeom prst="homePlate">
            <a:avLst>
              <a:gd name="adj" fmla="val 4852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ysClr val="windowText" lastClr="000000"/>
                </a:solidFill>
              </a:rPr>
              <a:t>operabel (OMD)</a:t>
            </a:r>
          </a:p>
        </p:txBody>
      </p:sp>
      <p:sp>
        <p:nvSpPr>
          <p:cNvPr id="11" name="Richtungspfeil 10">
            <a:extLst>
              <a:ext uri="{FF2B5EF4-FFF2-40B4-BE49-F238E27FC236}">
                <a16:creationId xmlns:a16="http://schemas.microsoft.com/office/drawing/2014/main" id="{32D05DE7-3063-144A-A9F3-3BE1A2768D27}"/>
              </a:ext>
            </a:extLst>
          </p:cNvPr>
          <p:cNvSpPr/>
          <p:nvPr/>
        </p:nvSpPr>
        <p:spPr>
          <a:xfrm>
            <a:off x="837178" y="4804690"/>
            <a:ext cx="3649097" cy="1194038"/>
          </a:xfrm>
          <a:prstGeom prst="homePlate">
            <a:avLst>
              <a:gd name="adj" fmla="val 4852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ysClr val="windowText" lastClr="000000"/>
                </a:solidFill>
              </a:rPr>
              <a:t>inoperabel (Stadium </a:t>
            </a:r>
            <a:r>
              <a:rPr lang="de-DE" sz="2000" b="1" dirty="0" err="1">
                <a:solidFill>
                  <a:sysClr val="windowText" lastClr="000000"/>
                </a:solidFill>
              </a:rPr>
              <a:t>IVb</a:t>
            </a:r>
            <a:r>
              <a:rPr lang="de-DE" sz="2000" b="1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12CA5F5-F44F-1741-A1F8-949879115BA6}"/>
              </a:ext>
            </a:extLst>
          </p:cNvPr>
          <p:cNvSpPr/>
          <p:nvPr/>
        </p:nvSpPr>
        <p:spPr>
          <a:xfrm>
            <a:off x="4786310" y="1867575"/>
            <a:ext cx="2628900" cy="1194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OP</a:t>
            </a:r>
          </a:p>
          <a:p>
            <a:pPr algn="ctr"/>
            <a:r>
              <a:rPr lang="de-DE" dirty="0"/>
              <a:t>ggf. (</a:t>
            </a:r>
            <a:r>
              <a:rPr lang="de-DE" dirty="0" err="1"/>
              <a:t>neo</a:t>
            </a:r>
            <a:r>
              <a:rPr lang="de-DE" dirty="0"/>
              <a:t>)</a:t>
            </a:r>
            <a:r>
              <a:rPr lang="de-DE" dirty="0" err="1"/>
              <a:t>adjuvante</a:t>
            </a:r>
            <a:r>
              <a:rPr lang="de-DE" dirty="0"/>
              <a:t> Radiochemotherapie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C4F9093-43DA-BE43-9A82-01CBA5A8D6E5}"/>
              </a:ext>
            </a:extLst>
          </p:cNvPr>
          <p:cNvSpPr/>
          <p:nvPr/>
        </p:nvSpPr>
        <p:spPr>
          <a:xfrm>
            <a:off x="4786310" y="3341254"/>
            <a:ext cx="3571875" cy="1194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Operabel bis T4 N2 M0 oder bis zu drei solitären Fernmetastasen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026328B-42E7-D947-BE16-4F6C6DF06CA7}"/>
              </a:ext>
            </a:extLst>
          </p:cNvPr>
          <p:cNvSpPr/>
          <p:nvPr/>
        </p:nvSpPr>
        <p:spPr>
          <a:xfrm>
            <a:off x="4786310" y="4808733"/>
            <a:ext cx="4529137" cy="1194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Palliative Therapie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7B73F41-FBF7-0F4A-BE36-CF614123CDB7}"/>
              </a:ext>
            </a:extLst>
          </p:cNvPr>
          <p:cNvSpPr txBox="1"/>
          <p:nvPr/>
        </p:nvSpPr>
        <p:spPr>
          <a:xfrm>
            <a:off x="210569" y="6448954"/>
            <a:ext cx="11862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Rothe, „Diagnose und Therapie des Lungenkarzinoms“, Dt. Ärzteblatt,  </a:t>
            </a:r>
            <a:r>
              <a:rPr lang="de-DE" sz="1000" dirty="0" err="1"/>
              <a:t>Ausg</a:t>
            </a:r>
            <a:r>
              <a:rPr lang="de-DE" sz="1000" dirty="0"/>
              <a:t>. 116, S. 35-36, 2019</a:t>
            </a:r>
          </a:p>
          <a:p>
            <a:r>
              <a:rPr lang="de-DE" sz="1000" dirty="0" err="1"/>
              <a:t>www.onkopedia.de</a:t>
            </a:r>
            <a:r>
              <a:rPr lang="de-DE" sz="1000" dirty="0"/>
              <a:t>, Lungenkarzinom, nicht-kleinzellig, Abruf am 02.07.2021			</a:t>
            </a:r>
          </a:p>
        </p:txBody>
      </p:sp>
      <p:sp>
        <p:nvSpPr>
          <p:cNvPr id="8" name="Pfeil nach rechts 7">
            <a:extLst>
              <a:ext uri="{FF2B5EF4-FFF2-40B4-BE49-F238E27FC236}">
                <a16:creationId xmlns:a16="http://schemas.microsoft.com/office/drawing/2014/main" id="{945FD487-B5CE-9E43-8325-E241EE7BE5EF}"/>
              </a:ext>
            </a:extLst>
          </p:cNvPr>
          <p:cNvSpPr/>
          <p:nvPr/>
        </p:nvSpPr>
        <p:spPr>
          <a:xfrm>
            <a:off x="9784080" y="5063381"/>
            <a:ext cx="1755648" cy="67665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69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7899F-E856-4F49-8685-DE3873B58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178" y="267501"/>
            <a:ext cx="6742717" cy="371476"/>
          </a:xfrm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accent1"/>
                </a:solidFill>
              </a:rPr>
              <a:t>Journal Club</a:t>
            </a:r>
            <a:r>
              <a:rPr lang="de-DE" sz="2000" dirty="0"/>
              <a:t> </a:t>
            </a:r>
            <a:r>
              <a:rPr lang="de-DE" sz="2000" b="1" dirty="0"/>
              <a:t>Individualisierte palliative Therapie bei NSCLC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C818E6-3666-614F-A857-EBFF87B3A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9" y="180189"/>
            <a:ext cx="569457" cy="546100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6053E0C1-FE55-0D41-8438-8AF8ED26ECED}"/>
              </a:ext>
            </a:extLst>
          </p:cNvPr>
          <p:cNvCxnSpPr/>
          <p:nvPr/>
        </p:nvCxnSpPr>
        <p:spPr>
          <a:xfrm>
            <a:off x="-57152" y="6415089"/>
            <a:ext cx="12301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67655BCC-EBEE-3541-8032-7A9A10A93A1A}"/>
              </a:ext>
            </a:extLst>
          </p:cNvPr>
          <p:cNvSpPr txBox="1">
            <a:spLocks/>
          </p:cNvSpPr>
          <p:nvPr/>
        </p:nvSpPr>
        <p:spPr>
          <a:xfrm>
            <a:off x="7416801" y="267501"/>
            <a:ext cx="4309318" cy="3714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Individualisierte palliative Therapie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9BD86A-03C4-EE4A-84F0-D21E4FF9B350}"/>
              </a:ext>
            </a:extLst>
          </p:cNvPr>
          <p:cNvSpPr txBox="1"/>
          <p:nvPr/>
        </p:nvSpPr>
        <p:spPr>
          <a:xfrm>
            <a:off x="783626" y="993594"/>
            <a:ext cx="927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Individualisierte palliative Therapie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082F9F-BE65-4C47-86CC-1985307F3D69}"/>
              </a:ext>
            </a:extLst>
          </p:cNvPr>
          <p:cNvSpPr txBox="1"/>
          <p:nvPr/>
        </p:nvSpPr>
        <p:spPr>
          <a:xfrm>
            <a:off x="1777946" y="3271476"/>
            <a:ext cx="2487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Nachweis von </a:t>
            </a:r>
          </a:p>
          <a:p>
            <a:pPr algn="ctr"/>
            <a:r>
              <a:rPr lang="de-DE" sz="2000" b="1" dirty="0"/>
              <a:t>Treibermutationen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7F4D9FF1-9E1F-D94C-9471-386B27F76955}"/>
              </a:ext>
            </a:extLst>
          </p:cNvPr>
          <p:cNvSpPr/>
          <p:nvPr/>
        </p:nvSpPr>
        <p:spPr>
          <a:xfrm>
            <a:off x="1243013" y="1643424"/>
            <a:ext cx="3557588" cy="115728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guter  oder mäßig reduzierter Allgemeinzustand</a:t>
            </a:r>
          </a:p>
          <a:p>
            <a:pPr algn="ctr"/>
            <a:endParaRPr lang="de-DE" sz="800" dirty="0"/>
          </a:p>
          <a:p>
            <a:pPr algn="ctr"/>
            <a:r>
              <a:rPr lang="de-DE" dirty="0"/>
              <a:t>keine/wenige Komorbiditäten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AF25D0A7-F365-904C-9D20-8FB6DBE2FC08}"/>
              </a:ext>
            </a:extLst>
          </p:cNvPr>
          <p:cNvSpPr/>
          <p:nvPr/>
        </p:nvSpPr>
        <p:spPr>
          <a:xfrm>
            <a:off x="6435907" y="1643423"/>
            <a:ext cx="3557588" cy="115728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stark reduzierter AZ oder</a:t>
            </a:r>
          </a:p>
          <a:p>
            <a:pPr algn="ctr"/>
            <a:endParaRPr lang="de-DE" sz="800" dirty="0"/>
          </a:p>
          <a:p>
            <a:pPr algn="ctr"/>
            <a:r>
              <a:rPr lang="de-DE" dirty="0"/>
              <a:t>ausgeprägte Komorbiditäten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43C9A26-060D-AF41-A5C7-27B2D4CEB10D}"/>
              </a:ext>
            </a:extLst>
          </p:cNvPr>
          <p:cNvSpPr txBox="1"/>
          <p:nvPr/>
        </p:nvSpPr>
        <p:spPr>
          <a:xfrm>
            <a:off x="6497334" y="3553762"/>
            <a:ext cx="3434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Individuell</a:t>
            </a:r>
          </a:p>
          <a:p>
            <a:pPr algn="ctr"/>
            <a:endParaRPr lang="de-DE" dirty="0"/>
          </a:p>
          <a:p>
            <a:pPr algn="ctr"/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suportive</a:t>
            </a:r>
            <a:r>
              <a:rPr lang="de-DE" dirty="0"/>
              <a:t> care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C81A1C4-CD05-7F41-9A4C-8708A59D4042}"/>
              </a:ext>
            </a:extLst>
          </p:cNvPr>
          <p:cNvCxnSpPr/>
          <p:nvPr/>
        </p:nvCxnSpPr>
        <p:spPr>
          <a:xfrm>
            <a:off x="3021807" y="2943226"/>
            <a:ext cx="0" cy="314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2AD57EDA-8508-7B49-8425-7A55865BFDA3}"/>
              </a:ext>
            </a:extLst>
          </p:cNvPr>
          <p:cNvCxnSpPr>
            <a:cxnSpLocks/>
          </p:cNvCxnSpPr>
          <p:nvPr/>
        </p:nvCxnSpPr>
        <p:spPr>
          <a:xfrm flipH="1">
            <a:off x="2100263" y="4043357"/>
            <a:ext cx="471488" cy="462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8658C4FC-D3A8-9944-A6AD-509F091FB3F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24239" y="4043357"/>
            <a:ext cx="471488" cy="462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4221B4E7-2AA8-2F47-92CF-00BC8A09253C}"/>
              </a:ext>
            </a:extLst>
          </p:cNvPr>
          <p:cNvSpPr txBox="1"/>
          <p:nvPr/>
        </p:nvSpPr>
        <p:spPr>
          <a:xfrm>
            <a:off x="1675563" y="4619436"/>
            <a:ext cx="66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ja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6E2980A-864B-8B40-95E4-8CC96FDDD7B2}"/>
              </a:ext>
            </a:extLst>
          </p:cNvPr>
          <p:cNvSpPr txBox="1"/>
          <p:nvPr/>
        </p:nvSpPr>
        <p:spPr>
          <a:xfrm>
            <a:off x="3650072" y="4619436"/>
            <a:ext cx="66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nein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8B19FCBF-D31A-914A-88EF-9CFC94CE4A3F}"/>
              </a:ext>
            </a:extLst>
          </p:cNvPr>
          <p:cNvCxnSpPr/>
          <p:nvPr/>
        </p:nvCxnSpPr>
        <p:spPr>
          <a:xfrm>
            <a:off x="1993879" y="5010141"/>
            <a:ext cx="0" cy="314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673E2784-4125-9C44-92FB-62BB0EDF82C0}"/>
              </a:ext>
            </a:extLst>
          </p:cNvPr>
          <p:cNvSpPr txBox="1"/>
          <p:nvPr/>
        </p:nvSpPr>
        <p:spPr>
          <a:xfrm>
            <a:off x="1123289" y="5420319"/>
            <a:ext cx="1764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molekular stratifizierte Therapie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EF2062CD-EECC-2142-8555-38E70D77ACBA}"/>
              </a:ext>
            </a:extLst>
          </p:cNvPr>
          <p:cNvCxnSpPr/>
          <p:nvPr/>
        </p:nvCxnSpPr>
        <p:spPr>
          <a:xfrm>
            <a:off x="3980294" y="5014897"/>
            <a:ext cx="0" cy="314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6FF33CEE-2D52-8944-B47D-D3D1C4B04866}"/>
              </a:ext>
            </a:extLst>
          </p:cNvPr>
          <p:cNvSpPr txBox="1"/>
          <p:nvPr/>
        </p:nvSpPr>
        <p:spPr>
          <a:xfrm>
            <a:off x="3097798" y="5420319"/>
            <a:ext cx="1764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Testung der </a:t>
            </a:r>
          </a:p>
          <a:p>
            <a:pPr algn="ctr"/>
            <a:r>
              <a:rPr lang="de-DE" dirty="0"/>
              <a:t>PD-L1-Expression (TPS)</a:t>
            </a: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3009C72A-DEAC-9046-A818-0A7C24914474}"/>
              </a:ext>
            </a:extLst>
          </p:cNvPr>
          <p:cNvCxnSpPr/>
          <p:nvPr/>
        </p:nvCxnSpPr>
        <p:spPr>
          <a:xfrm>
            <a:off x="8214701" y="2957151"/>
            <a:ext cx="0" cy="314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582CC8AF-E3A6-9042-8C8A-08CA5EF0F08C}"/>
              </a:ext>
            </a:extLst>
          </p:cNvPr>
          <p:cNvSpPr txBox="1"/>
          <p:nvPr/>
        </p:nvSpPr>
        <p:spPr>
          <a:xfrm>
            <a:off x="210569" y="6448954"/>
            <a:ext cx="11862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Rothe, „Diagnose und Therapie des Lungenkarzinoms“, Dt. Ärzteblatt,  </a:t>
            </a:r>
            <a:r>
              <a:rPr lang="de-DE" sz="1000" dirty="0" err="1"/>
              <a:t>Ausg</a:t>
            </a:r>
            <a:r>
              <a:rPr lang="de-DE" sz="1000" dirty="0"/>
              <a:t>. 116, S. 35-36, 2019</a:t>
            </a:r>
          </a:p>
          <a:p>
            <a:r>
              <a:rPr lang="de-DE" sz="1000" dirty="0" err="1"/>
              <a:t>www.onkopedia.de</a:t>
            </a:r>
            <a:r>
              <a:rPr lang="de-DE" sz="1000" dirty="0"/>
              <a:t>, Lungenkarzinom, nicht-kleinzellig, Abruf am 02.07.2021			</a:t>
            </a:r>
          </a:p>
        </p:txBody>
      </p:sp>
    </p:spTree>
    <p:extLst>
      <p:ext uri="{BB962C8B-B14F-4D97-AF65-F5344CB8AC3E}">
        <p14:creationId xmlns:p14="http://schemas.microsoft.com/office/powerpoint/2010/main" val="187661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7899F-E856-4F49-8685-DE3873B58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178" y="267501"/>
            <a:ext cx="6742717" cy="371476"/>
          </a:xfrm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accent1"/>
                </a:solidFill>
              </a:rPr>
              <a:t>Journal Club</a:t>
            </a:r>
            <a:r>
              <a:rPr lang="de-DE" sz="2000" dirty="0"/>
              <a:t> </a:t>
            </a:r>
            <a:r>
              <a:rPr lang="de-DE" sz="2000" b="1" dirty="0"/>
              <a:t>Individualisierte palliative Therapie bei NSCLC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C818E6-3666-614F-A857-EBFF87B3A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9" y="180189"/>
            <a:ext cx="569457" cy="546100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6053E0C1-FE55-0D41-8438-8AF8ED26ECED}"/>
              </a:ext>
            </a:extLst>
          </p:cNvPr>
          <p:cNvCxnSpPr/>
          <p:nvPr/>
        </p:nvCxnSpPr>
        <p:spPr>
          <a:xfrm>
            <a:off x="-57152" y="6415089"/>
            <a:ext cx="12301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67655BCC-EBEE-3541-8032-7A9A10A93A1A}"/>
              </a:ext>
            </a:extLst>
          </p:cNvPr>
          <p:cNvSpPr txBox="1">
            <a:spLocks/>
          </p:cNvSpPr>
          <p:nvPr/>
        </p:nvSpPr>
        <p:spPr>
          <a:xfrm>
            <a:off x="7416801" y="267501"/>
            <a:ext cx="4309318" cy="3714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Individualisierte palliative Therapie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9BD86A-03C4-EE4A-84F0-D21E4FF9B350}"/>
              </a:ext>
            </a:extLst>
          </p:cNvPr>
          <p:cNvSpPr txBox="1"/>
          <p:nvPr/>
        </p:nvSpPr>
        <p:spPr>
          <a:xfrm>
            <a:off x="783626" y="993594"/>
            <a:ext cx="927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Individualisierte palliative Therapie - Treibermutationen </a:t>
            </a: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CD193D94-B4CD-254A-8ACB-D1E6DE574FC0}"/>
              </a:ext>
            </a:extLst>
          </p:cNvPr>
          <p:cNvSpPr/>
          <p:nvPr/>
        </p:nvSpPr>
        <p:spPr>
          <a:xfrm>
            <a:off x="837178" y="1613292"/>
            <a:ext cx="3652274" cy="4643764"/>
          </a:xfrm>
          <a:prstGeom prst="roundRect">
            <a:avLst>
              <a:gd name="adj" fmla="val 694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b="1" dirty="0">
                <a:solidFill>
                  <a:sysClr val="windowText" lastClr="000000"/>
                </a:solidFill>
              </a:rPr>
              <a:t>EGFR-Mutationen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 err="1">
                <a:solidFill>
                  <a:sysClr val="windowText" lastClr="000000"/>
                </a:solidFill>
              </a:rPr>
              <a:t>Epithelial</a:t>
            </a:r>
            <a:r>
              <a:rPr lang="de-DE" dirty="0">
                <a:solidFill>
                  <a:sysClr val="windowText" lastClr="000000"/>
                </a:solidFill>
              </a:rPr>
              <a:t>-</a:t>
            </a:r>
            <a:r>
              <a:rPr lang="de-DE" dirty="0" err="1">
                <a:solidFill>
                  <a:sysClr val="windowText" lastClr="000000"/>
                </a:solidFill>
              </a:rPr>
              <a:t>growth</a:t>
            </a:r>
            <a:r>
              <a:rPr lang="de-DE" dirty="0">
                <a:solidFill>
                  <a:sysClr val="windowText" lastClr="000000"/>
                </a:solidFill>
              </a:rPr>
              <a:t>-</a:t>
            </a:r>
            <a:r>
              <a:rPr lang="de-DE" dirty="0" err="1">
                <a:solidFill>
                  <a:sysClr val="windowText" lastClr="000000"/>
                </a:solidFill>
              </a:rPr>
              <a:t>factor</a:t>
            </a:r>
            <a:r>
              <a:rPr lang="de-DE" dirty="0">
                <a:solidFill>
                  <a:sysClr val="windowText" lastClr="000000"/>
                </a:solidFill>
              </a:rPr>
              <a:t>-Rezeptor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membranständige </a:t>
            </a:r>
            <a:r>
              <a:rPr lang="de-DE" sz="1400" dirty="0" err="1">
                <a:solidFill>
                  <a:sysClr val="windowText" lastClr="000000"/>
                </a:solidFill>
              </a:rPr>
              <a:t>Rezeptorproteinkinase</a:t>
            </a:r>
            <a:endParaRPr lang="de-DE" sz="14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ErbB</a:t>
            </a:r>
            <a:r>
              <a:rPr lang="de-DE" sz="1400" dirty="0">
                <a:solidFill>
                  <a:sysClr val="windowText" lastClr="000000"/>
                </a:solidFill>
              </a:rPr>
              <a:t>-Rezeptorfamilie </a:t>
            </a:r>
          </a:p>
          <a:p>
            <a:endParaRPr lang="de-DE" sz="1400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EGFR- (</a:t>
            </a:r>
            <a:r>
              <a:rPr lang="de-DE" dirty="0" err="1">
                <a:solidFill>
                  <a:sysClr val="windowText" lastClr="000000"/>
                </a:solidFill>
              </a:rPr>
              <a:t>Tyrosinkinase</a:t>
            </a:r>
            <a:r>
              <a:rPr lang="de-DE" dirty="0">
                <a:solidFill>
                  <a:sysClr val="windowText" lastClr="000000"/>
                </a:solidFill>
              </a:rPr>
              <a:t>-) Inhibitoren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Erlotinib</a:t>
            </a:r>
            <a:r>
              <a:rPr lang="de-DE" sz="1400" dirty="0">
                <a:solidFill>
                  <a:sysClr val="windowText" lastClr="000000"/>
                </a:solidFill>
              </a:rPr>
              <a:t> (1. Generation)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Gefitinib</a:t>
            </a:r>
            <a:r>
              <a:rPr lang="de-DE" sz="1400" dirty="0">
                <a:solidFill>
                  <a:sysClr val="windowText" lastClr="000000"/>
                </a:solidFill>
              </a:rPr>
              <a:t> (1. Generation)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Afatinib</a:t>
            </a:r>
            <a:r>
              <a:rPr lang="de-DE" sz="1400" dirty="0">
                <a:solidFill>
                  <a:sysClr val="windowText" lastClr="000000"/>
                </a:solidFill>
              </a:rPr>
              <a:t> (2. Generation)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Dacomitinib</a:t>
            </a:r>
            <a:r>
              <a:rPr lang="de-DE" sz="1400" dirty="0">
                <a:solidFill>
                  <a:sysClr val="windowText" lastClr="000000"/>
                </a:solidFill>
              </a:rPr>
              <a:t> (2. Generation)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Osimertinib</a:t>
            </a:r>
            <a:r>
              <a:rPr lang="de-DE" sz="1400" dirty="0">
                <a:solidFill>
                  <a:sysClr val="windowText" lastClr="000000"/>
                </a:solidFill>
              </a:rPr>
              <a:t> (3. Generation)</a:t>
            </a:r>
          </a:p>
          <a:p>
            <a:pPr marL="285750" indent="-285750">
              <a:buFont typeface="Symbol" pitchFamily="2" charset="2"/>
              <a:buChar char="-"/>
            </a:pPr>
            <a:endParaRPr lang="de-DE" sz="1400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Kombinationstherapie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EGFR-I + VEGF-AK empfohlen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Erlotinib</a:t>
            </a:r>
            <a:r>
              <a:rPr lang="de-DE" sz="1400" dirty="0">
                <a:solidFill>
                  <a:sysClr val="windowText" lastClr="000000"/>
                </a:solidFill>
              </a:rPr>
              <a:t> + </a:t>
            </a:r>
            <a:r>
              <a:rPr lang="de-DE" sz="1400" dirty="0" err="1">
                <a:solidFill>
                  <a:sysClr val="windowText" lastClr="000000"/>
                </a:solidFill>
              </a:rPr>
              <a:t>Bevacizumab</a:t>
            </a:r>
            <a:r>
              <a:rPr lang="de-DE" sz="1400" dirty="0">
                <a:solidFill>
                  <a:sysClr val="windowText" lastClr="000000"/>
                </a:solidFill>
              </a:rPr>
              <a:t> o. </a:t>
            </a:r>
            <a:r>
              <a:rPr lang="de-DE" sz="1400" dirty="0" err="1">
                <a:solidFill>
                  <a:sysClr val="windowText" lastClr="000000"/>
                </a:solidFill>
              </a:rPr>
              <a:t>Ramucirumab</a:t>
            </a:r>
            <a:endParaRPr lang="de-DE" sz="1400" dirty="0">
              <a:solidFill>
                <a:sysClr val="windowText" lastClr="000000"/>
              </a:solidFill>
            </a:endParaRPr>
          </a:p>
          <a:p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42C4C335-5BF6-CE40-9D42-2956158B1FBE}"/>
              </a:ext>
            </a:extLst>
          </p:cNvPr>
          <p:cNvSpPr/>
          <p:nvPr/>
        </p:nvSpPr>
        <p:spPr>
          <a:xfrm>
            <a:off x="4779352" y="1613292"/>
            <a:ext cx="3328422" cy="2171308"/>
          </a:xfrm>
          <a:prstGeom prst="roundRect">
            <a:avLst>
              <a:gd name="adj" fmla="val 694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b="1" dirty="0" err="1">
                <a:solidFill>
                  <a:sysClr val="windowText" lastClr="000000"/>
                </a:solidFill>
              </a:rPr>
              <a:t>Deletion</a:t>
            </a:r>
            <a:r>
              <a:rPr lang="de-DE" sz="2000" b="1" dirty="0">
                <a:solidFill>
                  <a:sysClr val="windowText" lastClr="000000"/>
                </a:solidFill>
              </a:rPr>
              <a:t> </a:t>
            </a:r>
            <a:r>
              <a:rPr lang="de-DE" sz="2000" b="1" dirty="0" err="1">
                <a:solidFill>
                  <a:sysClr val="windowText" lastClr="000000"/>
                </a:solidFill>
              </a:rPr>
              <a:t>Exon</a:t>
            </a:r>
            <a:r>
              <a:rPr lang="de-DE" sz="2000" b="1" dirty="0">
                <a:solidFill>
                  <a:sysClr val="windowText" lastClr="000000"/>
                </a:solidFill>
              </a:rPr>
              <a:t> 19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häufigste EGFR-Mutation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längste Überlebenszeit durch TKI</a:t>
            </a:r>
          </a:p>
          <a:p>
            <a:pPr marL="742950" lvl="1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Osimertinib</a:t>
            </a:r>
            <a:r>
              <a:rPr lang="de-DE" sz="1400" dirty="0">
                <a:solidFill>
                  <a:sysClr val="windowText" lastClr="000000"/>
                </a:solidFill>
              </a:rPr>
              <a:t> (ca. 20 M)</a:t>
            </a:r>
          </a:p>
          <a:p>
            <a:pPr marL="742950" lvl="1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Erlotinib</a:t>
            </a:r>
            <a:r>
              <a:rPr lang="de-DE" sz="1400" dirty="0">
                <a:solidFill>
                  <a:sysClr val="windowText" lastClr="000000"/>
                </a:solidFill>
              </a:rPr>
              <a:t> (ca. 10 M)</a:t>
            </a: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AB7D54A4-0B56-E64C-AF26-8FDD31334E73}"/>
              </a:ext>
            </a:extLst>
          </p:cNvPr>
          <p:cNvSpPr/>
          <p:nvPr/>
        </p:nvSpPr>
        <p:spPr>
          <a:xfrm>
            <a:off x="4779352" y="3942633"/>
            <a:ext cx="3328422" cy="2314423"/>
          </a:xfrm>
          <a:prstGeom prst="roundRect">
            <a:avLst>
              <a:gd name="adj" fmla="val 694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b="1" dirty="0">
                <a:solidFill>
                  <a:sysClr val="windowText" lastClr="000000"/>
                </a:solidFill>
              </a:rPr>
              <a:t>Mutation L858R (</a:t>
            </a:r>
            <a:r>
              <a:rPr lang="de-DE" sz="2000" b="1" dirty="0" err="1">
                <a:solidFill>
                  <a:sysClr val="windowText" lastClr="000000"/>
                </a:solidFill>
              </a:rPr>
              <a:t>Exon</a:t>
            </a:r>
            <a:r>
              <a:rPr lang="de-DE" sz="2000" b="1" dirty="0">
                <a:solidFill>
                  <a:sysClr val="windowText" lastClr="000000"/>
                </a:solidFill>
              </a:rPr>
              <a:t> 21)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Zweithäufigste EGFR-Mutation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Längeres Überleben durch TKI</a:t>
            </a:r>
          </a:p>
          <a:p>
            <a:pPr marL="742950" lvl="1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Osimertinib</a:t>
            </a:r>
            <a:endParaRPr lang="de-DE" sz="1400" dirty="0">
              <a:solidFill>
                <a:sysClr val="windowText" lastClr="000000"/>
              </a:solidFill>
            </a:endParaRP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B66BC35A-9AAB-FA43-AB6A-0BDB8EB499C4}"/>
              </a:ext>
            </a:extLst>
          </p:cNvPr>
          <p:cNvSpPr/>
          <p:nvPr/>
        </p:nvSpPr>
        <p:spPr>
          <a:xfrm>
            <a:off x="8397674" y="1613292"/>
            <a:ext cx="3328422" cy="2171308"/>
          </a:xfrm>
          <a:prstGeom prst="roundRect">
            <a:avLst>
              <a:gd name="adj" fmla="val 694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b="1" dirty="0">
                <a:solidFill>
                  <a:sysClr val="windowText" lastClr="000000"/>
                </a:solidFill>
              </a:rPr>
              <a:t>Mutation T790M (</a:t>
            </a:r>
            <a:r>
              <a:rPr lang="de-DE" sz="2000" b="1" dirty="0" err="1">
                <a:solidFill>
                  <a:sysClr val="windowText" lastClr="000000"/>
                </a:solidFill>
              </a:rPr>
              <a:t>Exon</a:t>
            </a:r>
            <a:r>
              <a:rPr lang="de-DE" sz="2000" b="1" dirty="0">
                <a:solidFill>
                  <a:sysClr val="windowText" lastClr="000000"/>
                </a:solidFill>
              </a:rPr>
              <a:t> 20)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selten (0 -3 % aller EGFR-Mutationen)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häufig als Resistenz nach EGFR-TKI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Osimertinib</a:t>
            </a:r>
            <a:r>
              <a:rPr lang="de-DE" sz="1400" dirty="0">
                <a:solidFill>
                  <a:sysClr val="windowText" lastClr="000000"/>
                </a:solidFill>
              </a:rPr>
              <a:t> hat bestes PFÜ &amp; GÜ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bei Progress </a:t>
            </a:r>
            <a:r>
              <a:rPr lang="de-DE" sz="1400" dirty="0" err="1">
                <a:solidFill>
                  <a:sysClr val="windowText" lastClr="000000"/>
                </a:solidFill>
              </a:rPr>
              <a:t>platinh</a:t>
            </a:r>
            <a:r>
              <a:rPr lang="de-DE" sz="1400" dirty="0">
                <a:solidFill>
                  <a:sysClr val="windowText" lastClr="000000"/>
                </a:solidFill>
              </a:rPr>
              <a:t>. Chemotherapie</a:t>
            </a:r>
          </a:p>
          <a:p>
            <a:pPr marL="285750" indent="-285750">
              <a:buFont typeface="Symbol" pitchFamily="2" charset="2"/>
              <a:buChar char="-"/>
            </a:pPr>
            <a:endParaRPr lang="de-DE" sz="1400" dirty="0">
              <a:solidFill>
                <a:sysClr val="windowText" lastClr="000000"/>
              </a:solidFill>
            </a:endParaRPr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4AA2BDCE-B578-CB4F-8DA3-33C40CF2C446}"/>
              </a:ext>
            </a:extLst>
          </p:cNvPr>
          <p:cNvSpPr/>
          <p:nvPr/>
        </p:nvSpPr>
        <p:spPr>
          <a:xfrm>
            <a:off x="8397674" y="3942633"/>
            <a:ext cx="3328422" cy="2314423"/>
          </a:xfrm>
          <a:prstGeom prst="roundRect">
            <a:avLst>
              <a:gd name="adj" fmla="val 694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b="1" dirty="0">
                <a:solidFill>
                  <a:sysClr val="windowText" lastClr="000000"/>
                </a:solidFill>
              </a:rPr>
              <a:t>Insertion </a:t>
            </a:r>
            <a:r>
              <a:rPr lang="de-DE" sz="2000" b="1" dirty="0" err="1">
                <a:solidFill>
                  <a:sysClr val="windowText" lastClr="000000"/>
                </a:solidFill>
              </a:rPr>
              <a:t>Exon</a:t>
            </a:r>
            <a:r>
              <a:rPr lang="de-DE" sz="2000" b="1" dirty="0">
                <a:solidFill>
                  <a:sysClr val="windowText" lastClr="000000"/>
                </a:solidFill>
              </a:rPr>
              <a:t> 20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12 % aller EGFR-Mutationen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TKI meist unwirksam (&lt; 15 % </a:t>
            </a:r>
            <a:r>
              <a:rPr lang="de-DE" sz="1400" dirty="0" err="1">
                <a:solidFill>
                  <a:sysClr val="windowText" lastClr="000000"/>
                </a:solidFill>
              </a:rPr>
              <a:t>Anspr</a:t>
            </a:r>
            <a:r>
              <a:rPr lang="de-DE" sz="1400" dirty="0">
                <a:solidFill>
                  <a:sysClr val="windowText" lastClr="000000"/>
                </a:solidFill>
              </a:rPr>
              <a:t>.)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Ausnahme: EGRR-A763_Y763insFQEA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Studieneinschluss empfohlen 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ggf. </a:t>
            </a:r>
            <a:r>
              <a:rPr lang="de-DE" sz="1400" dirty="0" err="1">
                <a:solidFill>
                  <a:sysClr val="windowText" lastClr="000000"/>
                </a:solidFill>
              </a:rPr>
              <a:t>Mobocertinib</a:t>
            </a:r>
            <a:r>
              <a:rPr lang="de-DE" sz="1400" dirty="0">
                <a:solidFill>
                  <a:sysClr val="windowText" lastClr="000000"/>
                </a:solidFill>
              </a:rPr>
              <a:t> o. </a:t>
            </a:r>
            <a:r>
              <a:rPr lang="de-DE" sz="1400" dirty="0" err="1">
                <a:solidFill>
                  <a:sysClr val="windowText" lastClr="000000"/>
                </a:solidFill>
              </a:rPr>
              <a:t>Amivantanab</a:t>
            </a:r>
            <a:endParaRPr lang="de-DE" sz="14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endParaRPr lang="de-DE" sz="1400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B937198-B2E3-E646-84F6-7B4A10A20BE8}"/>
              </a:ext>
            </a:extLst>
          </p:cNvPr>
          <p:cNvSpPr txBox="1"/>
          <p:nvPr/>
        </p:nvSpPr>
        <p:spPr>
          <a:xfrm>
            <a:off x="210569" y="6448954"/>
            <a:ext cx="11862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Rothe, „Diagnose und Therapie des Lungenkarzinoms“, Dt. Ärzteblatt,  </a:t>
            </a:r>
            <a:r>
              <a:rPr lang="de-DE" sz="1000" dirty="0" err="1"/>
              <a:t>Ausg</a:t>
            </a:r>
            <a:r>
              <a:rPr lang="de-DE" sz="1000" dirty="0"/>
              <a:t>. 116, S. 35-36, 2019</a:t>
            </a:r>
          </a:p>
          <a:p>
            <a:r>
              <a:rPr lang="de-DE" sz="1000" dirty="0" err="1"/>
              <a:t>www.onkopedia.de</a:t>
            </a:r>
            <a:r>
              <a:rPr lang="de-DE" sz="1000" dirty="0"/>
              <a:t>, Lungenkarzinom, nicht-kleinzellig, Abruf am 02.07.2021			</a:t>
            </a:r>
          </a:p>
        </p:txBody>
      </p:sp>
    </p:spTree>
    <p:extLst>
      <p:ext uri="{BB962C8B-B14F-4D97-AF65-F5344CB8AC3E}">
        <p14:creationId xmlns:p14="http://schemas.microsoft.com/office/powerpoint/2010/main" val="4031180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7899F-E856-4F49-8685-DE3873B58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178" y="267501"/>
            <a:ext cx="6742717" cy="371476"/>
          </a:xfrm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accent1"/>
                </a:solidFill>
              </a:rPr>
              <a:t>Journal Club</a:t>
            </a:r>
            <a:r>
              <a:rPr lang="de-DE" sz="2000" dirty="0"/>
              <a:t> </a:t>
            </a:r>
            <a:r>
              <a:rPr lang="de-DE" sz="2000" b="1" dirty="0"/>
              <a:t>Individualisierte palliative Therapie bei NSCLC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C818E6-3666-614F-A857-EBFF87B3A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9" y="180189"/>
            <a:ext cx="569457" cy="546100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6053E0C1-FE55-0D41-8438-8AF8ED26ECED}"/>
              </a:ext>
            </a:extLst>
          </p:cNvPr>
          <p:cNvCxnSpPr/>
          <p:nvPr/>
        </p:nvCxnSpPr>
        <p:spPr>
          <a:xfrm>
            <a:off x="-57152" y="6415089"/>
            <a:ext cx="12301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67655BCC-EBEE-3541-8032-7A9A10A93A1A}"/>
              </a:ext>
            </a:extLst>
          </p:cNvPr>
          <p:cNvSpPr txBox="1">
            <a:spLocks/>
          </p:cNvSpPr>
          <p:nvPr/>
        </p:nvSpPr>
        <p:spPr>
          <a:xfrm>
            <a:off x="7416801" y="267501"/>
            <a:ext cx="4309318" cy="3714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Individualisierte palliative Therapie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9BD86A-03C4-EE4A-84F0-D21E4FF9B350}"/>
              </a:ext>
            </a:extLst>
          </p:cNvPr>
          <p:cNvSpPr txBox="1"/>
          <p:nvPr/>
        </p:nvSpPr>
        <p:spPr>
          <a:xfrm>
            <a:off x="783626" y="993594"/>
            <a:ext cx="927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Individualisierte palliative Therapie - Treibermutationen </a:t>
            </a: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CD193D94-B4CD-254A-8ACB-D1E6DE574FC0}"/>
              </a:ext>
            </a:extLst>
          </p:cNvPr>
          <p:cNvSpPr/>
          <p:nvPr/>
        </p:nvSpPr>
        <p:spPr>
          <a:xfrm>
            <a:off x="457209" y="1613292"/>
            <a:ext cx="3652274" cy="4643764"/>
          </a:xfrm>
          <a:prstGeom prst="roundRect">
            <a:avLst>
              <a:gd name="adj" fmla="val 694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b="1" dirty="0">
                <a:solidFill>
                  <a:sysClr val="windowText" lastClr="000000"/>
                </a:solidFill>
              </a:rPr>
              <a:t>ALK-Translokationen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Anaplastische-Lymphom-</a:t>
            </a:r>
            <a:r>
              <a:rPr lang="de-DE" dirty="0" err="1">
                <a:solidFill>
                  <a:sysClr val="windowText" lastClr="000000"/>
                </a:solidFill>
              </a:rPr>
              <a:t>Kinase</a:t>
            </a:r>
            <a:endParaRPr lang="de-DE" dirty="0">
              <a:solidFill>
                <a:sysClr val="windowText" lastClr="000000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Tyrosinkinase</a:t>
            </a:r>
            <a:r>
              <a:rPr lang="de-DE" sz="1400" dirty="0">
                <a:solidFill>
                  <a:sysClr val="windowText" lastClr="000000"/>
                </a:solidFill>
              </a:rPr>
              <a:t> (nicht lungenständig)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4-5 % aller NSCLC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über </a:t>
            </a:r>
            <a:r>
              <a:rPr lang="de-DE" sz="1400" dirty="0" err="1">
                <a:solidFill>
                  <a:sysClr val="windowText" lastClr="000000"/>
                </a:solidFill>
              </a:rPr>
              <a:t>Signaltransduktionsweg</a:t>
            </a:r>
            <a:r>
              <a:rPr lang="de-DE" sz="1400" dirty="0">
                <a:solidFill>
                  <a:sysClr val="windowText" lastClr="000000"/>
                </a:solidFill>
              </a:rPr>
              <a:t> &gt; NSCLC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meist bei Nichtrauchern u. </a:t>
            </a:r>
            <a:r>
              <a:rPr lang="de-DE" sz="1400" dirty="0" err="1">
                <a:solidFill>
                  <a:sysClr val="windowText" lastClr="000000"/>
                </a:solidFill>
              </a:rPr>
              <a:t>Adeno</a:t>
            </a:r>
            <a:r>
              <a:rPr lang="de-DE" sz="1400" dirty="0">
                <a:solidFill>
                  <a:sysClr val="windowText" lastClr="000000"/>
                </a:solidFill>
              </a:rPr>
              <a:t>-CA </a:t>
            </a:r>
          </a:p>
          <a:p>
            <a:endParaRPr lang="de-DE" sz="1400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ALK- (</a:t>
            </a:r>
            <a:r>
              <a:rPr lang="de-DE" dirty="0" err="1">
                <a:solidFill>
                  <a:sysClr val="windowText" lastClr="000000"/>
                </a:solidFill>
              </a:rPr>
              <a:t>Tyrosinkinase</a:t>
            </a:r>
            <a:r>
              <a:rPr lang="de-DE" dirty="0">
                <a:solidFill>
                  <a:sysClr val="windowText" lastClr="000000"/>
                </a:solidFill>
              </a:rPr>
              <a:t>-) Inhibitoren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Alectinib</a:t>
            </a:r>
            <a:r>
              <a:rPr lang="de-DE" sz="1400" dirty="0">
                <a:solidFill>
                  <a:sysClr val="windowText" lastClr="000000"/>
                </a:solidFill>
              </a:rPr>
              <a:t> hat beste Evidenz 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Verringerung des Auftretens von ZNS-Metastasen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alt.: </a:t>
            </a:r>
            <a:r>
              <a:rPr lang="de-DE" sz="1400" dirty="0" err="1">
                <a:solidFill>
                  <a:sysClr val="windowText" lastClr="000000"/>
                </a:solidFill>
              </a:rPr>
              <a:t>Brigatinib</a:t>
            </a:r>
            <a:r>
              <a:rPr lang="de-DE" sz="1400" dirty="0">
                <a:solidFill>
                  <a:sysClr val="windowText" lastClr="000000"/>
                </a:solidFill>
              </a:rPr>
              <a:t> &gt; </a:t>
            </a:r>
            <a:r>
              <a:rPr lang="de-DE" sz="1400" dirty="0" err="1">
                <a:solidFill>
                  <a:sysClr val="windowText" lastClr="000000"/>
                </a:solidFill>
              </a:rPr>
              <a:t>Ceritinib</a:t>
            </a:r>
            <a:r>
              <a:rPr lang="de-DE" sz="1400" dirty="0">
                <a:solidFill>
                  <a:sysClr val="windowText" lastClr="000000"/>
                </a:solidFill>
              </a:rPr>
              <a:t> &gt; </a:t>
            </a:r>
            <a:r>
              <a:rPr lang="de-DE" sz="1400" dirty="0" err="1">
                <a:solidFill>
                  <a:sysClr val="windowText" lastClr="000000"/>
                </a:solidFill>
              </a:rPr>
              <a:t>Crizotinib</a:t>
            </a:r>
            <a:r>
              <a:rPr lang="de-DE" sz="1400" dirty="0">
                <a:solidFill>
                  <a:sysClr val="windowText" lastClr="000000"/>
                </a:solidFill>
              </a:rPr>
              <a:t> &gt; CTX m. Platin</a:t>
            </a: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8921CEC6-F6EA-524A-B326-A784ED0D70C3}"/>
              </a:ext>
            </a:extLst>
          </p:cNvPr>
          <p:cNvSpPr/>
          <p:nvPr/>
        </p:nvSpPr>
        <p:spPr>
          <a:xfrm>
            <a:off x="4267480" y="1613292"/>
            <a:ext cx="3652274" cy="4643764"/>
          </a:xfrm>
          <a:prstGeom prst="roundRect">
            <a:avLst>
              <a:gd name="adj" fmla="val 694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b="1" dirty="0">
                <a:solidFill>
                  <a:sysClr val="windowText" lastClr="000000"/>
                </a:solidFill>
              </a:rPr>
              <a:t>ROS1-Translokationen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ROS-</a:t>
            </a:r>
            <a:r>
              <a:rPr lang="de-DE" dirty="0" err="1">
                <a:solidFill>
                  <a:sysClr val="windowText" lastClr="000000"/>
                </a:solidFill>
              </a:rPr>
              <a:t>Protoonkogen</a:t>
            </a:r>
            <a:r>
              <a:rPr lang="de-DE" dirty="0">
                <a:solidFill>
                  <a:sysClr val="windowText" lastClr="000000"/>
                </a:solidFill>
              </a:rPr>
              <a:t> 1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Tyrosinkinase</a:t>
            </a:r>
            <a:endParaRPr lang="de-DE" sz="14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1– 2 % aller NSCLC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Etwa 10 ROS-Fusionsvarianten bekannt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Mutationen eher bei Nichtrauchern, jungen Patienten und </a:t>
            </a:r>
            <a:r>
              <a:rPr lang="de-DE" sz="1400" dirty="0" err="1">
                <a:solidFill>
                  <a:sysClr val="windowText" lastClr="000000"/>
                </a:solidFill>
              </a:rPr>
              <a:t>Adeno</a:t>
            </a:r>
            <a:r>
              <a:rPr lang="de-DE" sz="1400" dirty="0">
                <a:solidFill>
                  <a:sysClr val="windowText" lastClr="000000"/>
                </a:solidFill>
              </a:rPr>
              <a:t>-CA</a:t>
            </a:r>
          </a:p>
          <a:p>
            <a:endParaRPr lang="de-DE" sz="1400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ROS1- (</a:t>
            </a:r>
            <a:r>
              <a:rPr lang="de-DE" dirty="0" err="1">
                <a:solidFill>
                  <a:sysClr val="windowText" lastClr="000000"/>
                </a:solidFill>
              </a:rPr>
              <a:t>Tyrosinkinase</a:t>
            </a:r>
            <a:r>
              <a:rPr lang="de-DE" dirty="0">
                <a:solidFill>
                  <a:sysClr val="windowText" lastClr="000000"/>
                </a:solidFill>
              </a:rPr>
              <a:t>-) Inhibitoren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Crizotinib</a:t>
            </a:r>
            <a:r>
              <a:rPr lang="de-DE" sz="1400" dirty="0">
                <a:solidFill>
                  <a:sysClr val="windowText" lastClr="000000"/>
                </a:solidFill>
              </a:rPr>
              <a:t> hat beste Evidenz (PFÜ ca.16M)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alt.: </a:t>
            </a:r>
            <a:r>
              <a:rPr lang="de-DE" sz="1400" dirty="0" err="1">
                <a:solidFill>
                  <a:sysClr val="windowText" lastClr="000000"/>
                </a:solidFill>
              </a:rPr>
              <a:t>Entrecitinib</a:t>
            </a:r>
            <a:endParaRPr lang="de-DE" sz="14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Wirksam, aber nicht zugelassen: </a:t>
            </a:r>
            <a:r>
              <a:rPr lang="de-DE" sz="1400" dirty="0" err="1">
                <a:solidFill>
                  <a:sysClr val="windowText" lastClr="000000"/>
                </a:solidFill>
              </a:rPr>
              <a:t>Ceritinib</a:t>
            </a:r>
            <a:r>
              <a:rPr lang="de-DE" sz="1400" dirty="0">
                <a:solidFill>
                  <a:sysClr val="windowText" lastClr="000000"/>
                </a:solidFill>
              </a:rPr>
              <a:t>, </a:t>
            </a:r>
            <a:r>
              <a:rPr lang="de-DE" sz="1400" dirty="0" err="1">
                <a:solidFill>
                  <a:sysClr val="windowText" lastClr="000000"/>
                </a:solidFill>
              </a:rPr>
              <a:t>Cabozantinib</a:t>
            </a:r>
            <a:r>
              <a:rPr lang="de-DE" sz="1400" dirty="0">
                <a:solidFill>
                  <a:sysClr val="windowText" lastClr="000000"/>
                </a:solidFill>
              </a:rPr>
              <a:t>, </a:t>
            </a:r>
            <a:r>
              <a:rPr lang="de-DE" sz="1400" dirty="0" err="1">
                <a:solidFill>
                  <a:sysClr val="windowText" lastClr="000000"/>
                </a:solidFill>
              </a:rPr>
              <a:t>Lorlatinib</a:t>
            </a:r>
            <a:endParaRPr lang="de-DE" sz="14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Drittlinientherapie: </a:t>
            </a:r>
            <a:r>
              <a:rPr lang="de-DE" sz="1400" dirty="0" err="1">
                <a:solidFill>
                  <a:sysClr val="windowText" lastClr="000000"/>
                </a:solidFill>
              </a:rPr>
              <a:t>platinh</a:t>
            </a:r>
            <a:r>
              <a:rPr lang="de-DE" sz="1400" dirty="0">
                <a:solidFill>
                  <a:sysClr val="windowText" lastClr="000000"/>
                </a:solidFill>
              </a:rPr>
              <a:t>. CTX + </a:t>
            </a:r>
            <a:r>
              <a:rPr lang="de-DE" sz="1400" dirty="0" err="1">
                <a:solidFill>
                  <a:sysClr val="windowText" lastClr="000000"/>
                </a:solidFill>
              </a:rPr>
              <a:t>Pemetrexed</a:t>
            </a:r>
            <a:endParaRPr lang="de-DE" sz="1400" dirty="0">
              <a:solidFill>
                <a:sysClr val="windowText" lastClr="000000"/>
              </a:solidFill>
            </a:endParaRP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AEB37C95-0C97-1D4A-A8BD-96176D5925B0}"/>
              </a:ext>
            </a:extLst>
          </p:cNvPr>
          <p:cNvSpPr/>
          <p:nvPr/>
        </p:nvSpPr>
        <p:spPr>
          <a:xfrm>
            <a:off x="8077751" y="1613292"/>
            <a:ext cx="3652274" cy="4643764"/>
          </a:xfrm>
          <a:prstGeom prst="roundRect">
            <a:avLst>
              <a:gd name="adj" fmla="val 694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b="1" dirty="0">
                <a:solidFill>
                  <a:sysClr val="windowText" lastClr="000000"/>
                </a:solidFill>
              </a:rPr>
              <a:t>BRAF V600E-Mutationen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B-</a:t>
            </a:r>
            <a:r>
              <a:rPr lang="de-DE" dirty="0" err="1">
                <a:solidFill>
                  <a:sysClr val="windowText" lastClr="000000"/>
                </a:solidFill>
              </a:rPr>
              <a:t>Raf</a:t>
            </a:r>
            <a:r>
              <a:rPr lang="de-DE" dirty="0">
                <a:solidFill>
                  <a:sysClr val="windowText" lastClr="000000"/>
                </a:solidFill>
              </a:rPr>
              <a:t>-</a:t>
            </a:r>
            <a:r>
              <a:rPr lang="de-DE" dirty="0" err="1">
                <a:solidFill>
                  <a:sysClr val="windowText" lastClr="000000"/>
                </a:solidFill>
              </a:rPr>
              <a:t>Protoonkogen</a:t>
            </a:r>
            <a:endParaRPr lang="de-DE" dirty="0">
              <a:solidFill>
                <a:sysClr val="windowText" lastClr="000000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Serin/</a:t>
            </a:r>
            <a:r>
              <a:rPr lang="de-DE" sz="1400" dirty="0" err="1">
                <a:solidFill>
                  <a:sysClr val="windowText" lastClr="000000"/>
                </a:solidFill>
              </a:rPr>
              <a:t>Threonin-Kinase</a:t>
            </a:r>
            <a:endParaRPr lang="de-DE" sz="14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>
                <a:solidFill>
                  <a:sysClr val="windowText" lastClr="000000"/>
                </a:solidFill>
              </a:rPr>
              <a:t>1– 2 % aller NSCLC</a:t>
            </a:r>
          </a:p>
          <a:p>
            <a:endParaRPr lang="de-DE" sz="1400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BRAF-Inhibitoren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Dabrafenib</a:t>
            </a:r>
            <a:r>
              <a:rPr lang="de-DE" sz="1400" dirty="0">
                <a:solidFill>
                  <a:sysClr val="windowText" lastClr="000000"/>
                </a:solidFill>
              </a:rPr>
              <a:t> &amp; </a:t>
            </a:r>
            <a:r>
              <a:rPr lang="de-DE" sz="1400" dirty="0" err="1">
                <a:solidFill>
                  <a:sysClr val="windowText" lastClr="000000"/>
                </a:solidFill>
              </a:rPr>
              <a:t>Trametinib</a:t>
            </a:r>
            <a:endParaRPr lang="de-DE" sz="14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400" dirty="0" err="1">
                <a:solidFill>
                  <a:sysClr val="windowText" lastClr="000000"/>
                </a:solidFill>
              </a:rPr>
              <a:t>Chemoimmuntherapie</a:t>
            </a:r>
            <a:r>
              <a:rPr lang="de-DE" sz="1400" dirty="0">
                <a:solidFill>
                  <a:sysClr val="windowText" lastClr="000000"/>
                </a:solidFill>
              </a:rPr>
              <a:t> bei Nichtansprechen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E4E7750-BF86-0044-A8D6-5412AFAEC304}"/>
              </a:ext>
            </a:extLst>
          </p:cNvPr>
          <p:cNvSpPr txBox="1"/>
          <p:nvPr/>
        </p:nvSpPr>
        <p:spPr>
          <a:xfrm>
            <a:off x="210569" y="6448954"/>
            <a:ext cx="11862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Rothe, „Diagnose und Therapie des Lungenkarzinoms“, Dt. Ärzteblatt,  </a:t>
            </a:r>
            <a:r>
              <a:rPr lang="de-DE" sz="1000" dirty="0" err="1"/>
              <a:t>Ausg</a:t>
            </a:r>
            <a:r>
              <a:rPr lang="de-DE" sz="1000" dirty="0"/>
              <a:t>. 116, S. 35-36, 2019</a:t>
            </a:r>
          </a:p>
          <a:p>
            <a:r>
              <a:rPr lang="de-DE" sz="1000" dirty="0" err="1"/>
              <a:t>www.onkopedia.de</a:t>
            </a:r>
            <a:r>
              <a:rPr lang="de-DE" sz="1000" dirty="0"/>
              <a:t>, Lungenkarzinom, nicht-kleinzellig, Abruf am 02.07.2021			</a:t>
            </a:r>
          </a:p>
        </p:txBody>
      </p:sp>
    </p:spTree>
    <p:extLst>
      <p:ext uri="{BB962C8B-B14F-4D97-AF65-F5344CB8AC3E}">
        <p14:creationId xmlns:p14="http://schemas.microsoft.com/office/powerpoint/2010/main" val="342496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2010</Words>
  <Application>Microsoft Macintosh PowerPoint</Application>
  <PresentationFormat>Breitbild</PresentationFormat>
  <Paragraphs>570</Paragraphs>
  <Slides>15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Office</vt:lpstr>
      <vt:lpstr>Individualisierte palliative Therapie bei NSCLC</vt:lpstr>
      <vt:lpstr>Journal Club Individualisierte palliative Therapie bei NSCLC</vt:lpstr>
      <vt:lpstr>Journal Club Individualisierte palliative Therapie bei NSCLC</vt:lpstr>
      <vt:lpstr>Journal Club Individualisierte palliative Therapie bei NSCLC</vt:lpstr>
      <vt:lpstr>Journal Club Individualisierte palliative Therapie bei NSCLC</vt:lpstr>
      <vt:lpstr>Journal Club Individualisierte palliative Therapie bei NSCLC</vt:lpstr>
      <vt:lpstr>Journal Club Individualisierte palliative Therapie bei NSCLC</vt:lpstr>
      <vt:lpstr>Journal Club Individualisierte palliative Therapie bei NSCLC</vt:lpstr>
      <vt:lpstr>Journal Club Individualisierte palliative Therapie bei NSCLC</vt:lpstr>
      <vt:lpstr>Journal Club Individualisierte palliative Therapie bei NSCLC</vt:lpstr>
      <vt:lpstr>Journal Club Individualisierte palliative Therapie bei NSCLC</vt:lpstr>
      <vt:lpstr>Journal Club Individualisierte palliative Therapie bei NSCLC</vt:lpstr>
      <vt:lpstr>Journal Club Individualisierte palliative Therapie bei NSCLC</vt:lpstr>
      <vt:lpstr>Journal Club Individualisierte palliative Therapie bei NSCLC</vt:lpstr>
      <vt:lpstr>...noch Fragen 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Choledocholithiasis</dc:title>
  <dc:creator>Microsoft Office-Benutzer</dc:creator>
  <cp:lastModifiedBy>Microsoft Office-Benutzer</cp:lastModifiedBy>
  <cp:revision>111</cp:revision>
  <dcterms:created xsi:type="dcterms:W3CDTF">2021-03-08T21:21:24Z</dcterms:created>
  <dcterms:modified xsi:type="dcterms:W3CDTF">2021-07-13T20:18:57Z</dcterms:modified>
</cp:coreProperties>
</file>